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9"/>
  </p:notesMasterIdLst>
  <p:sldIdLst>
    <p:sldId id="256" r:id="rId3"/>
    <p:sldId id="257" r:id="rId4"/>
    <p:sldId id="279" r:id="rId5"/>
    <p:sldId id="280" r:id="rId6"/>
    <p:sldId id="258" r:id="rId7"/>
    <p:sldId id="259" r:id="rId8"/>
    <p:sldId id="260" r:id="rId9"/>
    <p:sldId id="278" r:id="rId10"/>
    <p:sldId id="261" r:id="rId11"/>
    <p:sldId id="262" r:id="rId12"/>
    <p:sldId id="263" r:id="rId13"/>
    <p:sldId id="264" r:id="rId14"/>
    <p:sldId id="265" r:id="rId15"/>
    <p:sldId id="266" r:id="rId16"/>
    <p:sldId id="286" r:id="rId17"/>
    <p:sldId id="269" r:id="rId18"/>
    <p:sldId id="270" r:id="rId19"/>
    <p:sldId id="287" r:id="rId20"/>
    <p:sldId id="281" r:id="rId21"/>
    <p:sldId id="283" r:id="rId22"/>
    <p:sldId id="272" r:id="rId23"/>
    <p:sldId id="273" r:id="rId24"/>
    <p:sldId id="274" r:id="rId25"/>
    <p:sldId id="275" r:id="rId26"/>
    <p:sldId id="288" r:id="rId27"/>
    <p:sldId id="276" r:id="rId28"/>
  </p:sldIdLst>
  <p:sldSz cx="9144000" cy="5143500" type="screen16x9"/>
  <p:notesSz cx="6858000" cy="9144000"/>
  <p:embeddedFontLst>
    <p:embeddedFont>
      <p:font typeface="Fira Sans Extra Condensed" panose="020B0503050000020004" pitchFamily="34" charset="0"/>
      <p:regular r:id="rId30"/>
      <p:bold r:id="rId31"/>
    </p:embeddedFont>
    <p:embeddedFont>
      <p:font typeface="Impact" panose="020B0806030902050204" pitchFamily="34" charset="0"/>
      <p:regular r:id="rId32"/>
    </p:embeddedFon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Nixie One" panose="020B0604020202020204" charset="0"/>
      <p:regular r:id="rId41"/>
    </p:embeddedFont>
    <p:embeddedFont>
      <p:font typeface="Roboto Slab" pitchFamily="2" charset="0"/>
      <p:regular r:id="rId42"/>
      <p:bold r:id="rId43"/>
    </p:embeddedFont>
    <p:embeddedFont>
      <p:font typeface="Roboto Slab Medium"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104F08-AA8B-428F-A65D-A1820FABF742}">
  <a:tblStyle styleId="{71104F08-AA8B-428F-A65D-A1820FABF7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B1C5781-9405-40A9-A602-08D4A11C480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41" autoAdjust="0"/>
  </p:normalViewPr>
  <p:slideViewPr>
    <p:cSldViewPr snapToGrid="0">
      <p:cViewPr varScale="1">
        <p:scale>
          <a:sx n="109" d="100"/>
          <a:sy n="109" d="100"/>
        </p:scale>
        <p:origin x="73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44a959ff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f44a959fff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44a959fff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f44a959fff_2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fontAlgn="base"/>
            <a:r>
              <a:rPr lang="en-US" b="1" i="0" dirty="0">
                <a:solidFill>
                  <a:srgbClr val="051E50"/>
                </a:solidFill>
                <a:effectLst/>
                <a:latin typeface="Montserrat" panose="00000500000000000000" pitchFamily="2" charset="0"/>
              </a:rPr>
              <a:t>Single-Frame Classification</a:t>
            </a:r>
          </a:p>
          <a:p>
            <a:pPr marL="158750" indent="0" algn="l" fontAlgn="base">
              <a:buNone/>
            </a:pPr>
            <a:r>
              <a:rPr lang="en-US" b="0" i="0" dirty="0">
                <a:solidFill>
                  <a:srgbClr val="051E50"/>
                </a:solidFill>
                <a:effectLst/>
                <a:latin typeface="Lato" panose="020F0502020204030203" pitchFamily="34" charset="0"/>
              </a:rPr>
              <a:t>The simplest and most basic way of classifying actions in a video can be using an image classifier on each frame of the video and classify action in each frame independently. The classifier predicts Falling in some frames instead of Backflipping because this approach ignores the temporal relation of the frames sequence. And even if a person looks at those frames independently he may think that the person is Falling.</a:t>
            </a:r>
          </a:p>
          <a:p>
            <a:pPr marL="158750" indent="0" algn="l" fontAlgn="base">
              <a:buNone/>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Late Fusion</a:t>
            </a:r>
          </a:p>
          <a:p>
            <a:pPr marL="158750" indent="0" algn="l" fontAlgn="base">
              <a:buNone/>
            </a:pPr>
            <a:r>
              <a:rPr lang="en-US" b="0" i="0" dirty="0">
                <a:solidFill>
                  <a:srgbClr val="051E50"/>
                </a:solidFill>
                <a:effectLst/>
                <a:latin typeface="Lato" panose="020F0502020204030203" pitchFamily="34" charset="0"/>
              </a:rPr>
              <a:t>Another slightly different approach is late fusion, in which after performing predictions on each frame independently, the classification results are passed to a fusion layer that merges all the information and makes the prediction. This approach also leverages the temporal information of the data.</a:t>
            </a:r>
          </a:p>
          <a:p>
            <a:pPr marL="158750" indent="0" algn="l" fontAlgn="base">
              <a:buNone/>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Convolutional Neural Network (CNN)</a:t>
            </a:r>
          </a:p>
          <a:p>
            <a:pPr marL="158750" indent="0" algn="l" fontAlgn="base">
              <a:buNone/>
            </a:pPr>
            <a:r>
              <a:rPr lang="en-US" b="0" i="0" dirty="0">
                <a:solidFill>
                  <a:srgbClr val="051E50"/>
                </a:solidFill>
                <a:effectLst/>
                <a:latin typeface="Lato" panose="020F0502020204030203" pitchFamily="34" charset="0"/>
              </a:rPr>
              <a:t>A Convolutional Neural Network (CNN or </a:t>
            </a:r>
            <a:r>
              <a:rPr lang="en-US" b="0" i="0" dirty="0" err="1">
                <a:solidFill>
                  <a:srgbClr val="051E50"/>
                </a:solidFill>
                <a:effectLst/>
                <a:latin typeface="Lato" panose="020F0502020204030203" pitchFamily="34" charset="0"/>
              </a:rPr>
              <a:t>ConvNet</a:t>
            </a:r>
            <a:r>
              <a:rPr lang="en-US" b="0" i="0" dirty="0">
                <a:solidFill>
                  <a:srgbClr val="051E50"/>
                </a:solidFill>
                <a:effectLst/>
                <a:latin typeface="Lato" panose="020F0502020204030203" pitchFamily="34" charset="0"/>
              </a:rPr>
              <a:t>) is a type of deep neural network that is specifically designed to work with image data and excels when it comes to analyzing the images and making predictions on them.</a:t>
            </a:r>
          </a:p>
          <a:p>
            <a:pPr marL="158750" indent="0" algn="l" fontAlgn="base">
              <a:buNone/>
            </a:pPr>
            <a:endParaRPr lang="en-US" b="0" i="0" dirty="0">
              <a:solidFill>
                <a:srgbClr val="051E50"/>
              </a:solidFill>
              <a:effectLst/>
              <a:latin typeface="Lato" panose="020F0502020204030203" pitchFamily="34" charset="0"/>
            </a:endParaRPr>
          </a:p>
          <a:p>
            <a:pPr marL="457200" marR="0" lvl="0" indent="-298450" algn="l" defTabSz="914400" rtl="0" eaLnBrk="1" fontAlgn="base" latinLnBrk="0" hangingPunct="1">
              <a:lnSpc>
                <a:spcPct val="100000"/>
              </a:lnSpc>
              <a:spcBef>
                <a:spcPts val="0"/>
              </a:spcBef>
              <a:spcAft>
                <a:spcPts val="0"/>
              </a:spcAft>
              <a:buClr>
                <a:srgbClr val="000000"/>
              </a:buClr>
              <a:buSzPts val="1100"/>
              <a:tabLst/>
              <a:defRPr/>
            </a:pPr>
            <a:r>
              <a:rPr lang="en-US" b="1" i="0" dirty="0">
                <a:solidFill>
                  <a:srgbClr val="051E50"/>
                </a:solidFill>
                <a:effectLst/>
                <a:latin typeface="Montserrat" panose="00000500000000000000" pitchFamily="2" charset="0"/>
              </a:rPr>
              <a:t>Early Fusion  </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r>
              <a:rPr lang="en-US" b="0" i="0" dirty="0">
                <a:solidFill>
                  <a:srgbClr val="051E50"/>
                </a:solidFill>
                <a:effectLst/>
                <a:latin typeface="Lato" panose="020F0502020204030203" pitchFamily="34" charset="0"/>
              </a:rPr>
              <a:t>Another approach of video classification is early fusion, in which all the information is merged at the beginning of the network, unlike late fusion which merges the information in the end. This is a powerful approach but still has its own limitations.</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0" i="0" dirty="0">
              <a:solidFill>
                <a:srgbClr val="051E50"/>
              </a:solidFill>
              <a:effectLst/>
              <a:latin typeface="Lato" panose="020F0502020204030203" pitchFamily="34" charset="0"/>
            </a:endParaRPr>
          </a:p>
          <a:p>
            <a:pPr marL="457200" marR="0" lvl="0" indent="-298450" algn="l" defTabSz="914400" rtl="0" eaLnBrk="1" fontAlgn="base" latinLnBrk="0" hangingPunct="1">
              <a:lnSpc>
                <a:spcPct val="100000"/>
              </a:lnSpc>
              <a:spcBef>
                <a:spcPts val="0"/>
              </a:spcBef>
              <a:spcAft>
                <a:spcPts val="0"/>
              </a:spcAft>
              <a:buClr>
                <a:srgbClr val="000000"/>
              </a:buClr>
              <a:buSzPts val="1100"/>
              <a:tabLst/>
              <a:defRPr/>
            </a:pPr>
            <a:r>
              <a:rPr lang="en-US" b="1" i="0" dirty="0">
                <a:solidFill>
                  <a:srgbClr val="051E50"/>
                </a:solidFill>
                <a:effectLst/>
                <a:latin typeface="Montserrat" panose="00000500000000000000" pitchFamily="2" charset="0"/>
              </a:rPr>
              <a:t>Using Pose Detection and LSTM</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r>
              <a:rPr lang="en-US" b="0" i="0" dirty="0">
                <a:solidFill>
                  <a:srgbClr val="051E50"/>
                </a:solidFill>
                <a:effectLst/>
                <a:latin typeface="Lato" panose="020F0502020204030203" pitchFamily="34" charset="0"/>
              </a:rPr>
              <a:t>Another method is to use a pose detection network on the video to get the landmark coordinates of the person for each frame in the video. And then feed the landmarks to an LSTM Network to predict the activity of the person. </a:t>
            </a: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0" i="0" dirty="0">
              <a:solidFill>
                <a:srgbClr val="051E50"/>
              </a:solidFill>
              <a:effectLst/>
              <a:latin typeface="Lato" panose="020F0502020204030203" pitchFamily="34" charset="0"/>
            </a:endParaRPr>
          </a:p>
          <a:p>
            <a:pPr algn="l" fontAlgn="base"/>
            <a:r>
              <a:rPr lang="en-US" b="1" i="0" dirty="0">
                <a:solidFill>
                  <a:srgbClr val="051E50"/>
                </a:solidFill>
                <a:effectLst/>
                <a:latin typeface="Montserrat" panose="00000500000000000000" pitchFamily="2" charset="0"/>
              </a:rPr>
              <a:t>CNN + LSTM</a:t>
            </a:r>
          </a:p>
          <a:p>
            <a:pPr algn="l" fontAlgn="base"/>
            <a:r>
              <a:rPr lang="en-US" b="0" i="0" dirty="0">
                <a:solidFill>
                  <a:srgbClr val="051E50"/>
                </a:solidFill>
                <a:effectLst/>
                <a:latin typeface="Lato" panose="020F0502020204030203" pitchFamily="34" charset="0"/>
              </a:rPr>
              <a:t>We will be using a CNN to extract spatial features at a given time step in the input sequence (video) and then an LSTM to identify temporal relations between frames. The two architectures that we will be using to use CNN along with LSTM are:</a:t>
            </a:r>
          </a:p>
          <a:p>
            <a:pPr marL="914400" lvl="1" indent="-298450" algn="l" fontAlgn="base"/>
            <a:r>
              <a:rPr lang="en-US" b="1" i="0" dirty="0">
                <a:solidFill>
                  <a:srgbClr val="051E50"/>
                </a:solidFill>
                <a:effectLst/>
                <a:latin typeface="Lato" panose="020F0502020204030203" pitchFamily="34" charset="0"/>
              </a:rPr>
              <a:t>ConvLSTM </a:t>
            </a:r>
            <a:endParaRPr lang="en-US" b="0" i="0" dirty="0">
              <a:solidFill>
                <a:srgbClr val="051E50"/>
              </a:solidFill>
              <a:effectLst/>
              <a:latin typeface="Lato" panose="020F0502020204030203" pitchFamily="34" charset="0"/>
            </a:endParaRPr>
          </a:p>
          <a:p>
            <a:pPr marL="914400" lvl="1" indent="-298450" algn="l" fontAlgn="base"/>
            <a:r>
              <a:rPr lang="en-US" b="1" i="0" dirty="0">
                <a:solidFill>
                  <a:srgbClr val="051E50"/>
                </a:solidFill>
                <a:effectLst/>
                <a:latin typeface="Lato" panose="020F0502020204030203" pitchFamily="34" charset="0"/>
              </a:rPr>
              <a:t>LRCN</a:t>
            </a:r>
            <a:endParaRPr lang="en-US" b="0" i="0" dirty="0">
              <a:solidFill>
                <a:srgbClr val="051E50"/>
              </a:solidFill>
              <a:effectLst/>
              <a:latin typeface="Lato" panose="020F0502020204030203" pitchFamily="34" charset="0"/>
            </a:endParaRPr>
          </a:p>
          <a:p>
            <a:pPr marL="158750" indent="0" algn="l" fontAlgn="base">
              <a:buNone/>
            </a:pPr>
            <a:endParaRPr lang="en-US" b="0" i="0" dirty="0">
              <a:solidFill>
                <a:srgbClr val="051E50"/>
              </a:solidFill>
              <a:effectLst/>
              <a:latin typeface="Lato" panose="020F0502020204030203" pitchFamily="34"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1" i="0" dirty="0">
              <a:solidFill>
                <a:srgbClr val="051E50"/>
              </a:solidFill>
              <a:effectLst/>
              <a:latin typeface="Montserrat" panose="00000500000000000000" pitchFamily="2"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None/>
              <a:tabLst/>
              <a:defRPr/>
            </a:pPr>
            <a:endParaRPr lang="en-US" b="1" i="0" dirty="0">
              <a:solidFill>
                <a:srgbClr val="051E50"/>
              </a:solidFill>
              <a:effectLst/>
              <a:latin typeface="Montserrat" panose="00000500000000000000" pitchFamily="2" charset="0"/>
            </a:endParaRPr>
          </a:p>
          <a:p>
            <a:pPr marL="158750" indent="0" algn="l" fontAlgn="base">
              <a:buNone/>
            </a:pPr>
            <a:endParaRPr lang="en-US" b="0" i="0" dirty="0">
              <a:solidFill>
                <a:srgbClr val="051E50"/>
              </a:solidFill>
              <a:effectLst/>
              <a:latin typeface="Lato" panose="020F0502020204030203" pitchFamily="34" charset="0"/>
            </a:endParaRPr>
          </a:p>
          <a:p>
            <a:pPr marL="158750" indent="0" algn="l" fontAlgn="base">
              <a:buNone/>
            </a:pPr>
            <a:endParaRPr lang="en-US" b="0" i="0" dirty="0">
              <a:solidFill>
                <a:srgbClr val="051E50"/>
              </a:solidFill>
              <a:effectLst/>
              <a:latin typeface="Lato" panose="020F0502020204030203" pitchFamily="34" charset="0"/>
            </a:endParaRPr>
          </a:p>
          <a:p>
            <a:pPr marL="158750" indent="0" algn="l" fontAlgn="base">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44a959fff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f44a959fff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44a959fff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f44a959fff_2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44a959fff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44a959fff_2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 is the flow diagram of our proposed system so we have convert our images to HSV (hue, saturation, value) It is a color space that represents colors based on these three dimensions. Hue represents the color itself, such as red, blue, green, etc. Saturation represents the intensity or purity of the color, and value represents the brightness of color Then next we have set a threshold for lower and upper bound 40 40 40 for lower green and 70 255 255 for upper green then we have performed morphological operation. Morphological operations are often performed on binary images, The main purpose of the morphological opening operation is to remove small or isolated areas in the binary mask next we have drawing the contours of the vegetation zone to evaluate the vegetation area then we have done a segmentation . A method used in image processing to separate objects or regions according to their color or hue is called color-based segmentation this way we have find a final result of segmentation and calculation of its area and perimeter for analyzing the changes.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44a959fff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f44a959fff_2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44a959fff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f44a959fff_2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83490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727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44a959ff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f44a959fff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93259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44a959fff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f44a959fff_2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44a959fff_2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f44a959fff_2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dirty="0">
                <a:solidFill>
                  <a:schemeClr val="tx2">
                    <a:lumMod val="10000"/>
                  </a:schemeClr>
                </a:solidFill>
                <a:latin typeface="Times New Roman" pitchFamily="18" charset="0"/>
                <a:cs typeface="Times New Roman" pitchFamily="18" charset="0"/>
              </a:rPr>
              <a:t>Need of Activity recognition for monitoring and surveillance , video segmentation </a:t>
            </a:r>
            <a:r>
              <a:rPr lang="en-US" sz="1100" b="1" dirty="0" err="1">
                <a:solidFill>
                  <a:schemeClr val="tx2">
                    <a:lumMod val="10000"/>
                  </a:schemeClr>
                </a:solidFill>
                <a:latin typeface="Times New Roman" pitchFamily="18" charset="0"/>
                <a:cs typeface="Times New Roman" pitchFamily="18" charset="0"/>
              </a:rPr>
              <a:t>etc</a:t>
            </a:r>
            <a:r>
              <a:rPr lang="en-US" sz="1100" b="1" dirty="0">
                <a:solidFill>
                  <a:schemeClr val="tx2">
                    <a:lumMod val="10000"/>
                  </a:schemeClr>
                </a:solidFill>
                <a:latin typeface="Times New Roman" pitchFamily="18" charset="0"/>
                <a:cs typeface="Times New Roman" pitchFamily="18" charset="0"/>
              </a:rPr>
              <a:t> is of growing demand in which this system can greatly help. </a:t>
            </a:r>
            <a:endParaRPr lang="en-US" sz="1100" b="1" dirty="0">
              <a:solidFill>
                <a:schemeClr val="tx2">
                  <a:lumMod val="10000"/>
                </a:schemeClr>
              </a:solidFill>
              <a:latin typeface="Roboto Slab"/>
              <a:ea typeface="Roboto Slab"/>
              <a:cs typeface="Roboto Slab"/>
              <a:sym typeface="Roboto Slab"/>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44a959fff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f44a959fff_2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4d150a71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4d150a71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10738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44a959fff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f44a959fff_2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Swapnil –  4 10 13 15 18 19</a:t>
            </a:r>
          </a:p>
          <a:p>
            <a:pPr marL="0" lvl="0" indent="0" algn="l" rtl="0">
              <a:lnSpc>
                <a:spcPct val="100000"/>
              </a:lnSpc>
              <a:spcBef>
                <a:spcPts val="0"/>
              </a:spcBef>
              <a:spcAft>
                <a:spcPts val="0"/>
              </a:spcAft>
              <a:buSzPts val="1400"/>
              <a:buNone/>
            </a:pPr>
            <a:r>
              <a:rPr lang="en-US" dirty="0"/>
              <a:t>Devyani -  3 5 7 8 9 11 14 </a:t>
            </a:r>
            <a:r>
              <a:rPr lang="en-US"/>
              <a:t>16 17 20 21 22</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0" i="0" dirty="0">
                <a:solidFill>
                  <a:srgbClr val="D1D5DB"/>
                </a:solidFill>
                <a:effectLst/>
                <a:latin typeface="Söhne"/>
              </a:rPr>
              <a:t>developing a deep learning model that can accurately classify and recognize human actions in videos using a large video dataset. The challenge is to create a model that can handle the sequential nature of human actions, while also being able to capture the spatial and temporal features of the video data. The goal is to create a robust and accurate system that can be used for a variety of applications, such as video surveillance, human-robot interaction, and sports analysis. The effectiveness of the model will be evaluated based on its accuracy in recognizing human actions from a test dataset that contains videos of previously unseen human actions.</a:t>
            </a:r>
            <a:endParaRPr dirty="0"/>
          </a:p>
        </p:txBody>
      </p:sp>
    </p:spTree>
    <p:extLst>
      <p:ext uri="{BB962C8B-B14F-4D97-AF65-F5344CB8AC3E}">
        <p14:creationId xmlns:p14="http://schemas.microsoft.com/office/powerpoint/2010/main" val="208335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b="0" i="0" dirty="0">
                <a:solidFill>
                  <a:srgbClr val="D1D5DB"/>
                </a:solidFill>
                <a:effectLst/>
                <a:latin typeface="Söhne"/>
              </a:rPr>
              <a:t>To develop an accurate and efficient deep learning model for human action recognition using LSTM and CNN architectures.</a:t>
            </a:r>
          </a:p>
          <a:p>
            <a:pPr algn="l">
              <a:buFont typeface="+mj-lt"/>
              <a:buAutoNum type="arabicPeriod"/>
            </a:pPr>
            <a:r>
              <a:rPr lang="en-US" b="0" i="0" dirty="0">
                <a:solidFill>
                  <a:srgbClr val="D1D5DB"/>
                </a:solidFill>
                <a:effectLst/>
                <a:latin typeface="Söhne"/>
              </a:rPr>
              <a:t>To preprocess and prepare a large video dataset that contains a diverse range of human actions, captured from various viewpoints and in different environments.</a:t>
            </a:r>
          </a:p>
          <a:p>
            <a:pPr algn="l">
              <a:buFont typeface="+mj-lt"/>
              <a:buAutoNum type="arabicPeriod"/>
            </a:pPr>
            <a:r>
              <a:rPr lang="en-US" b="0" i="0" dirty="0">
                <a:solidFill>
                  <a:srgbClr val="D1D5DB"/>
                </a:solidFill>
                <a:effectLst/>
                <a:latin typeface="Söhne"/>
              </a:rPr>
              <a:t>To design a network architecture that can capture the spatial and temporal features of the video data and handle the sequential nature of human actions.</a:t>
            </a:r>
          </a:p>
          <a:p>
            <a:pPr algn="l">
              <a:buFont typeface="+mj-lt"/>
              <a:buAutoNum type="arabicPeriod"/>
            </a:pPr>
            <a:r>
              <a:rPr lang="en-US" b="0" i="0" dirty="0">
                <a:solidFill>
                  <a:srgbClr val="D1D5DB"/>
                </a:solidFill>
                <a:effectLst/>
                <a:latin typeface="Söhne"/>
              </a:rPr>
              <a:t>To train the deep learning model on the prepared video dataset to learn the relevant features and classify the human actions accurately.</a:t>
            </a:r>
          </a:p>
          <a:p>
            <a:pPr algn="l">
              <a:buFont typeface="+mj-lt"/>
              <a:buAutoNum type="arabicPeriod"/>
            </a:pPr>
            <a:r>
              <a:rPr lang="en-US" b="0" i="0" dirty="0">
                <a:solidFill>
                  <a:srgbClr val="D1D5DB"/>
                </a:solidFill>
                <a:effectLst/>
                <a:latin typeface="Söhne"/>
              </a:rPr>
              <a:t>To evaluate the effectiveness of the developed model on a test dataset that contains videos of previously unseen human actions and compare its performance with existing state-of-the-art models.</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8676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Human action recognition is an important research area in computer vision and deep learning, with numerous practical applications in fields such as surveillance, human-robot interaction, sports analysis, and healthcare. The ability to accurately classify and recognize human actions in videos can provide valuable insights into human behavior and can be used for various decision-making tasks, such as anomaly detection, event recognition, and activity forecasting.</a:t>
            </a:r>
          </a:p>
          <a:p>
            <a:pPr algn="l"/>
            <a:r>
              <a:rPr lang="en-US" b="0" i="0" dirty="0">
                <a:solidFill>
                  <a:srgbClr val="FFFFFF"/>
                </a:solidFill>
                <a:effectLst/>
                <a:latin typeface="Söhne"/>
              </a:rPr>
              <a:t>In recent years, deep learning techniques, particularly LSTM (Long Short-Term Memory) and CNN (Convolutional Neural Network) architectures, have shown promising results in human action recognition from video datasets. These techniques can capture the spatial and temporal features of the video data and handle the sequential nature of human actions, making them well-suited for this task.</a:t>
            </a:r>
          </a:p>
          <a:p>
            <a:pPr algn="l"/>
            <a:r>
              <a:rPr lang="en-US" b="0" i="0" dirty="0">
                <a:solidFill>
                  <a:srgbClr val="FFFFFF"/>
                </a:solidFill>
                <a:effectLst/>
                <a:latin typeface="Söhne"/>
              </a:rPr>
              <a:t>In this project, we aim to develop a deep learning model using LSTM and CNN architectures for human action recognition from videos. We will preprocess and prepare a large video dataset that contains a diverse range of human actions, captured from various viewpoints and in different environments. We will design a network architecture that can capture the relevant features of the video data and classify the human actions accurately. We will train and evaluate the developed model on the prepared video dataset and compare its performance with existing state-of-the-art models. Finally, we will explore the potential applications of the developed model in real-world scenarios and contribute to the field of computer vision and deep learning for human action recognition.</a:t>
            </a:r>
          </a:p>
          <a:p>
            <a:br>
              <a:rPr lang="en-US" b="0" i="0" dirty="0">
                <a:solidFill>
                  <a:srgbClr val="FFFFFF"/>
                </a:solidFill>
                <a:effectLst/>
                <a:latin typeface="Söhne"/>
              </a:rPr>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44a959ff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f44a959fff_2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0181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44a959ff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f44a959fff_2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57" name="Google Shape;57;p14"/>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txBox="1">
            <a:spLocks noGrp="1"/>
          </p:cNvSpPr>
          <p:nvPr>
            <p:ph type="ctrTitle"/>
          </p:nvPr>
        </p:nvSpPr>
        <p:spPr>
          <a:xfrm>
            <a:off x="685800" y="2601425"/>
            <a:ext cx="58104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0" name="Google Shape;6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accent1"/>
                </a:solidFill>
                <a:latin typeface="Nixie One"/>
                <a:ea typeface="Nixie One"/>
                <a:cs typeface="Nixie One"/>
                <a:sym typeface="Nixie One"/>
              </a:defRPr>
            </a:lvl1pPr>
            <a:lvl2pPr lvl="1" algn="r">
              <a:buNone/>
              <a:defRPr sz="1300">
                <a:solidFill>
                  <a:schemeClr val="accent1"/>
                </a:solidFill>
                <a:latin typeface="Nixie One"/>
                <a:ea typeface="Nixie One"/>
                <a:cs typeface="Nixie One"/>
                <a:sym typeface="Nixie One"/>
              </a:defRPr>
            </a:lvl2pPr>
            <a:lvl3pPr lvl="2" algn="r">
              <a:buNone/>
              <a:defRPr sz="1300">
                <a:solidFill>
                  <a:schemeClr val="accent1"/>
                </a:solidFill>
                <a:latin typeface="Nixie One"/>
                <a:ea typeface="Nixie One"/>
                <a:cs typeface="Nixie One"/>
                <a:sym typeface="Nixie One"/>
              </a:defRPr>
            </a:lvl3pPr>
            <a:lvl4pPr lvl="3" algn="r">
              <a:buNone/>
              <a:defRPr sz="1300">
                <a:solidFill>
                  <a:schemeClr val="accent1"/>
                </a:solidFill>
                <a:latin typeface="Nixie One"/>
                <a:ea typeface="Nixie One"/>
                <a:cs typeface="Nixie One"/>
                <a:sym typeface="Nixie One"/>
              </a:defRPr>
            </a:lvl4pPr>
            <a:lvl5pPr lvl="4" algn="r">
              <a:buNone/>
              <a:defRPr sz="1300">
                <a:solidFill>
                  <a:schemeClr val="accent1"/>
                </a:solidFill>
                <a:latin typeface="Nixie One"/>
                <a:ea typeface="Nixie One"/>
                <a:cs typeface="Nixie One"/>
                <a:sym typeface="Nixie One"/>
              </a:defRPr>
            </a:lvl5pPr>
            <a:lvl6pPr lvl="5" algn="r">
              <a:buNone/>
              <a:defRPr sz="1300">
                <a:solidFill>
                  <a:schemeClr val="accent1"/>
                </a:solidFill>
                <a:latin typeface="Nixie One"/>
                <a:ea typeface="Nixie One"/>
                <a:cs typeface="Nixie One"/>
                <a:sym typeface="Nixie One"/>
              </a:defRPr>
            </a:lvl6pPr>
            <a:lvl7pPr lvl="6" algn="r">
              <a:buNone/>
              <a:defRPr sz="1300">
                <a:solidFill>
                  <a:schemeClr val="accent1"/>
                </a:solidFill>
                <a:latin typeface="Nixie One"/>
                <a:ea typeface="Nixie One"/>
                <a:cs typeface="Nixie One"/>
                <a:sym typeface="Nixie One"/>
              </a:defRPr>
            </a:lvl7pPr>
            <a:lvl8pPr lvl="7" algn="r">
              <a:buNone/>
              <a:defRPr sz="1300">
                <a:solidFill>
                  <a:schemeClr val="accent1"/>
                </a:solidFill>
                <a:latin typeface="Nixie One"/>
                <a:ea typeface="Nixie One"/>
                <a:cs typeface="Nixie One"/>
                <a:sym typeface="Nixie One"/>
              </a:defRPr>
            </a:lvl8pPr>
            <a:lvl9pPr lvl="8" algn="r">
              <a:buNone/>
              <a:defRPr sz="1300">
                <a:solidFill>
                  <a:schemeClr val="accent1"/>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4113600" y="2878750"/>
            <a:ext cx="45057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1"/>
              </a:buClr>
              <a:buSzPts val="4800"/>
              <a:buNone/>
              <a:defRPr sz="4800">
                <a:solidFill>
                  <a:schemeClr val="accent1"/>
                </a:solidFill>
              </a:defRPr>
            </a:lvl1pPr>
            <a:lvl2pPr lvl="1" algn="l" rtl="0">
              <a:lnSpc>
                <a:spcPct val="100000"/>
              </a:lnSpc>
              <a:spcBef>
                <a:spcPts val="0"/>
              </a:spcBef>
              <a:spcAft>
                <a:spcPts val="0"/>
              </a:spcAft>
              <a:buClr>
                <a:schemeClr val="accent1"/>
              </a:buClr>
              <a:buSzPts val="4800"/>
              <a:buNone/>
              <a:defRPr sz="4800">
                <a:solidFill>
                  <a:schemeClr val="accent1"/>
                </a:solidFill>
              </a:defRPr>
            </a:lvl2pPr>
            <a:lvl3pPr lvl="2" algn="l" rtl="0">
              <a:lnSpc>
                <a:spcPct val="100000"/>
              </a:lnSpc>
              <a:spcBef>
                <a:spcPts val="0"/>
              </a:spcBef>
              <a:spcAft>
                <a:spcPts val="0"/>
              </a:spcAft>
              <a:buClr>
                <a:schemeClr val="accent1"/>
              </a:buClr>
              <a:buSzPts val="4800"/>
              <a:buNone/>
              <a:defRPr sz="4800">
                <a:solidFill>
                  <a:schemeClr val="accent1"/>
                </a:solidFill>
              </a:defRPr>
            </a:lvl3pPr>
            <a:lvl4pPr lvl="3" algn="l" rtl="0">
              <a:lnSpc>
                <a:spcPct val="100000"/>
              </a:lnSpc>
              <a:spcBef>
                <a:spcPts val="0"/>
              </a:spcBef>
              <a:spcAft>
                <a:spcPts val="0"/>
              </a:spcAft>
              <a:buClr>
                <a:schemeClr val="accent1"/>
              </a:buClr>
              <a:buSzPts val="4800"/>
              <a:buNone/>
              <a:defRPr sz="4800">
                <a:solidFill>
                  <a:schemeClr val="accent1"/>
                </a:solidFill>
              </a:defRPr>
            </a:lvl4pPr>
            <a:lvl5pPr lvl="4" algn="l" rtl="0">
              <a:lnSpc>
                <a:spcPct val="100000"/>
              </a:lnSpc>
              <a:spcBef>
                <a:spcPts val="0"/>
              </a:spcBef>
              <a:spcAft>
                <a:spcPts val="0"/>
              </a:spcAft>
              <a:buClr>
                <a:schemeClr val="accent1"/>
              </a:buClr>
              <a:buSzPts val="4800"/>
              <a:buNone/>
              <a:defRPr sz="4800">
                <a:solidFill>
                  <a:schemeClr val="accent1"/>
                </a:solidFill>
              </a:defRPr>
            </a:lvl5pPr>
            <a:lvl6pPr lvl="5" algn="l" rtl="0">
              <a:lnSpc>
                <a:spcPct val="100000"/>
              </a:lnSpc>
              <a:spcBef>
                <a:spcPts val="0"/>
              </a:spcBef>
              <a:spcAft>
                <a:spcPts val="0"/>
              </a:spcAft>
              <a:buClr>
                <a:schemeClr val="accent1"/>
              </a:buClr>
              <a:buSzPts val="4800"/>
              <a:buNone/>
              <a:defRPr sz="4800">
                <a:solidFill>
                  <a:schemeClr val="accent1"/>
                </a:solidFill>
              </a:defRPr>
            </a:lvl6pPr>
            <a:lvl7pPr lvl="6" algn="l" rtl="0">
              <a:lnSpc>
                <a:spcPct val="100000"/>
              </a:lnSpc>
              <a:spcBef>
                <a:spcPts val="0"/>
              </a:spcBef>
              <a:spcAft>
                <a:spcPts val="0"/>
              </a:spcAft>
              <a:buClr>
                <a:schemeClr val="accent1"/>
              </a:buClr>
              <a:buSzPts val="4800"/>
              <a:buNone/>
              <a:defRPr sz="4800">
                <a:solidFill>
                  <a:schemeClr val="accent1"/>
                </a:solidFill>
              </a:defRPr>
            </a:lvl7pPr>
            <a:lvl8pPr lvl="7" algn="l" rtl="0">
              <a:lnSpc>
                <a:spcPct val="100000"/>
              </a:lnSpc>
              <a:spcBef>
                <a:spcPts val="0"/>
              </a:spcBef>
              <a:spcAft>
                <a:spcPts val="0"/>
              </a:spcAft>
              <a:buClr>
                <a:schemeClr val="accent1"/>
              </a:buClr>
              <a:buSzPts val="4800"/>
              <a:buNone/>
              <a:defRPr sz="4800">
                <a:solidFill>
                  <a:schemeClr val="accent1"/>
                </a:solidFill>
              </a:defRPr>
            </a:lvl8pPr>
            <a:lvl9pPr lvl="8" algn="l" rtl="0">
              <a:lnSpc>
                <a:spcPct val="100000"/>
              </a:lnSpc>
              <a:spcBef>
                <a:spcPts val="0"/>
              </a:spcBef>
              <a:spcAft>
                <a:spcPts val="0"/>
              </a:spcAft>
              <a:buClr>
                <a:schemeClr val="accent1"/>
              </a:buClr>
              <a:buSzPts val="4800"/>
              <a:buNone/>
              <a:defRPr sz="4800">
                <a:solidFill>
                  <a:schemeClr val="accent1"/>
                </a:solidFill>
              </a:defRPr>
            </a:lvl9pPr>
          </a:lstStyle>
          <a:p>
            <a:endParaRPr/>
          </a:p>
        </p:txBody>
      </p:sp>
      <p:sp>
        <p:nvSpPr>
          <p:cNvPr id="63" name="Google Shape;63;p15"/>
          <p:cNvSpPr txBox="1">
            <a:spLocks noGrp="1"/>
          </p:cNvSpPr>
          <p:nvPr>
            <p:ph type="subTitle" idx="1"/>
          </p:nvPr>
        </p:nvSpPr>
        <p:spPr>
          <a:xfrm>
            <a:off x="4113600" y="3983050"/>
            <a:ext cx="4505700" cy="7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6"/>
              </a:buClr>
              <a:buSzPts val="1800"/>
              <a:buNone/>
              <a:defRPr sz="1800" b="1">
                <a:solidFill>
                  <a:schemeClr val="accent6"/>
                </a:solidFill>
              </a:defRPr>
            </a:lvl1pPr>
            <a:lvl2pPr lvl="1" algn="l" rtl="0">
              <a:lnSpc>
                <a:spcPct val="100000"/>
              </a:lnSpc>
              <a:spcBef>
                <a:spcPts val="0"/>
              </a:spcBef>
              <a:spcAft>
                <a:spcPts val="0"/>
              </a:spcAft>
              <a:buClr>
                <a:schemeClr val="accent6"/>
              </a:buClr>
              <a:buSzPts val="1800"/>
              <a:buNone/>
              <a:defRPr sz="1800" b="1">
                <a:solidFill>
                  <a:schemeClr val="accent6"/>
                </a:solidFill>
              </a:defRPr>
            </a:lvl2pPr>
            <a:lvl3pPr lvl="2" algn="l" rtl="0">
              <a:lnSpc>
                <a:spcPct val="100000"/>
              </a:lnSpc>
              <a:spcBef>
                <a:spcPts val="0"/>
              </a:spcBef>
              <a:spcAft>
                <a:spcPts val="0"/>
              </a:spcAft>
              <a:buClr>
                <a:schemeClr val="accent6"/>
              </a:buClr>
              <a:buSzPts val="1800"/>
              <a:buNone/>
              <a:defRPr sz="1800" b="1">
                <a:solidFill>
                  <a:schemeClr val="accent6"/>
                </a:solidFill>
              </a:defRPr>
            </a:lvl3pPr>
            <a:lvl4pPr lvl="3" algn="l" rtl="0">
              <a:lnSpc>
                <a:spcPct val="100000"/>
              </a:lnSpc>
              <a:spcBef>
                <a:spcPts val="0"/>
              </a:spcBef>
              <a:spcAft>
                <a:spcPts val="0"/>
              </a:spcAft>
              <a:buClr>
                <a:schemeClr val="accent6"/>
              </a:buClr>
              <a:buSzPts val="1800"/>
              <a:buNone/>
              <a:defRPr b="1">
                <a:solidFill>
                  <a:schemeClr val="accent6"/>
                </a:solidFill>
              </a:defRPr>
            </a:lvl4pPr>
            <a:lvl5pPr lvl="4" algn="l" rtl="0">
              <a:lnSpc>
                <a:spcPct val="100000"/>
              </a:lnSpc>
              <a:spcBef>
                <a:spcPts val="0"/>
              </a:spcBef>
              <a:spcAft>
                <a:spcPts val="0"/>
              </a:spcAft>
              <a:buClr>
                <a:schemeClr val="accent6"/>
              </a:buClr>
              <a:buSzPts val="1800"/>
              <a:buNone/>
              <a:defRPr b="1">
                <a:solidFill>
                  <a:schemeClr val="accent6"/>
                </a:solidFill>
              </a:defRPr>
            </a:lvl5pPr>
            <a:lvl6pPr lvl="5" algn="l" rtl="0">
              <a:lnSpc>
                <a:spcPct val="100000"/>
              </a:lnSpc>
              <a:spcBef>
                <a:spcPts val="0"/>
              </a:spcBef>
              <a:spcAft>
                <a:spcPts val="0"/>
              </a:spcAft>
              <a:buClr>
                <a:schemeClr val="accent6"/>
              </a:buClr>
              <a:buSzPts val="1800"/>
              <a:buNone/>
              <a:defRPr b="1">
                <a:solidFill>
                  <a:schemeClr val="accent6"/>
                </a:solidFill>
              </a:defRPr>
            </a:lvl6pPr>
            <a:lvl7pPr lvl="6" algn="l" rtl="0">
              <a:lnSpc>
                <a:spcPct val="100000"/>
              </a:lnSpc>
              <a:spcBef>
                <a:spcPts val="0"/>
              </a:spcBef>
              <a:spcAft>
                <a:spcPts val="0"/>
              </a:spcAft>
              <a:buClr>
                <a:schemeClr val="accent6"/>
              </a:buClr>
              <a:buSzPts val="1800"/>
              <a:buNone/>
              <a:defRPr b="1">
                <a:solidFill>
                  <a:schemeClr val="accent6"/>
                </a:solidFill>
              </a:defRPr>
            </a:lvl7pPr>
            <a:lvl8pPr lvl="7" algn="l" rtl="0">
              <a:lnSpc>
                <a:spcPct val="100000"/>
              </a:lnSpc>
              <a:spcBef>
                <a:spcPts val="0"/>
              </a:spcBef>
              <a:spcAft>
                <a:spcPts val="0"/>
              </a:spcAft>
              <a:buClr>
                <a:schemeClr val="accent6"/>
              </a:buClr>
              <a:buSzPts val="1800"/>
              <a:buNone/>
              <a:defRPr b="1">
                <a:solidFill>
                  <a:schemeClr val="accent6"/>
                </a:solidFill>
              </a:defRPr>
            </a:lvl8pPr>
            <a:lvl9pPr lvl="8" algn="l" rtl="0">
              <a:lnSpc>
                <a:spcPct val="100000"/>
              </a:lnSpc>
              <a:spcBef>
                <a:spcPts val="0"/>
              </a:spcBef>
              <a:spcAft>
                <a:spcPts val="0"/>
              </a:spcAft>
              <a:buClr>
                <a:schemeClr val="accent6"/>
              </a:buClr>
              <a:buSzPts val="1800"/>
              <a:buNone/>
              <a:defRPr b="1">
                <a:solidFill>
                  <a:schemeClr val="accent6"/>
                </a:solidFill>
              </a:defRPr>
            </a:lvl9pPr>
          </a:lstStyle>
          <a:p>
            <a:endParaRPr/>
          </a:p>
        </p:txBody>
      </p:sp>
      <p:sp>
        <p:nvSpPr>
          <p:cNvPr id="64" name="Google Shape;64;p15"/>
          <p:cNvSpPr/>
          <p:nvPr/>
        </p:nvSpPr>
        <p:spPr>
          <a:xfrm>
            <a:off x="0" y="4288499"/>
            <a:ext cx="34743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a:off x="0" y="0"/>
            <a:ext cx="34743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66" name="Google Shape;66;p15"/>
          <p:cNvSpPr/>
          <p:nvPr/>
        </p:nvSpPr>
        <p:spPr>
          <a:xfrm>
            <a:off x="0" y="500626"/>
            <a:ext cx="3474300" cy="3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a:off x="0" y="4493604"/>
            <a:ext cx="34743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0" y="4584075"/>
            <a:ext cx="34743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5"/>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sp>
        <p:nvSpPr>
          <p:cNvPr id="71" name="Google Shape;71;p16"/>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72" name="Google Shape;72;p16"/>
          <p:cNvSpPr/>
          <p:nvPr/>
        </p:nvSpPr>
        <p:spPr>
          <a:xfrm>
            <a:off x="0" y="1958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6"/>
          <p:cNvSpPr/>
          <p:nvPr/>
        </p:nvSpPr>
        <p:spPr>
          <a:xfrm>
            <a:off x="0" y="1254525"/>
            <a:ext cx="247200" cy="1831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 name="Google Shape;76;p16"/>
          <p:cNvCxnSpPr/>
          <p:nvPr/>
        </p:nvCxnSpPr>
        <p:spPr>
          <a:xfrm>
            <a:off x="1037450" y="504925"/>
            <a:ext cx="0" cy="470700"/>
          </a:xfrm>
          <a:prstGeom prst="straightConnector1">
            <a:avLst/>
          </a:prstGeom>
          <a:noFill/>
          <a:ln w="9525" cap="flat" cmpd="sng">
            <a:solidFill>
              <a:schemeClr val="accent2"/>
            </a:solidFill>
            <a:prstDash val="solid"/>
            <a:round/>
            <a:headEnd type="none" w="sm" len="sm"/>
            <a:tailEnd type="none" w="sm" len="sm"/>
          </a:ln>
        </p:spPr>
      </p:cxnSp>
      <p:sp>
        <p:nvSpPr>
          <p:cNvPr id="77" name="Google Shape;77;p16"/>
          <p:cNvSpPr txBox="1">
            <a:spLocks noGrp="1"/>
          </p:cNvSpPr>
          <p:nvPr>
            <p:ph type="title"/>
          </p:nvPr>
        </p:nvSpPr>
        <p:spPr>
          <a:xfrm>
            <a:off x="1146025" y="2259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78" name="Google Shape;78;p16"/>
          <p:cNvSpPr txBox="1">
            <a:spLocks noGrp="1"/>
          </p:cNvSpPr>
          <p:nvPr>
            <p:ph type="body" idx="1"/>
          </p:nvPr>
        </p:nvSpPr>
        <p:spPr>
          <a:xfrm>
            <a:off x="490705"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79" name="Google Shape;79;p16"/>
          <p:cNvSpPr txBox="1">
            <a:spLocks noGrp="1"/>
          </p:cNvSpPr>
          <p:nvPr>
            <p:ph type="body" idx="2"/>
          </p:nvPr>
        </p:nvSpPr>
        <p:spPr>
          <a:xfrm>
            <a:off x="4371303"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80" name="Google Shape;80;p16"/>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7"/>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83" name="Google Shape;83;p17"/>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7"/>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7"/>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7"/>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8"/>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0" name="Google Shape;90;p18"/>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360"/>
              </a:spcBef>
              <a:spcAft>
                <a:spcPts val="0"/>
              </a:spcAft>
              <a:buClr>
                <a:schemeClr val="accent1"/>
              </a:buClr>
              <a:buSzPts val="1800"/>
              <a:buNone/>
              <a:defRPr sz="1800">
                <a:solidFill>
                  <a:schemeClr val="accent1"/>
                </a:solidFill>
              </a:defRPr>
            </a:lvl1pPr>
          </a:lstStyle>
          <a:p>
            <a:endParaRPr/>
          </a:p>
        </p:txBody>
      </p:sp>
      <p:sp>
        <p:nvSpPr>
          <p:cNvPr id="95" name="Google Shape;95;p1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6"/>
        <p:cNvGrpSpPr/>
        <p:nvPr/>
      </p:nvGrpSpPr>
      <p:grpSpPr>
        <a:xfrm>
          <a:off x="0" y="0"/>
          <a:ext cx="0" cy="0"/>
          <a:chOff x="0" y="0"/>
          <a:chExt cx="0" cy="0"/>
        </a:xfrm>
      </p:grpSpPr>
      <p:sp>
        <p:nvSpPr>
          <p:cNvPr id="97" name="Google Shape;97;p19"/>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8" name="Google Shape;98;p19"/>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9"/>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9"/>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9"/>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9"/>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03" name="Google Shape;103;p19"/>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04" name="Google Shape;104;p19"/>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06400" algn="l" rtl="0">
              <a:lnSpc>
                <a:spcPct val="100000"/>
              </a:lnSpc>
              <a:spcBef>
                <a:spcPts val="600"/>
              </a:spcBef>
              <a:spcAft>
                <a:spcPts val="0"/>
              </a:spcAft>
              <a:buSzPts val="2800"/>
              <a:buChar char="▪"/>
              <a:defRPr sz="2800"/>
            </a:lvl1pPr>
            <a:lvl2pPr marL="914400" lvl="1" indent="-406400" algn="l" rtl="0">
              <a:lnSpc>
                <a:spcPct val="100000"/>
              </a:lnSpc>
              <a:spcBef>
                <a:spcPts val="0"/>
              </a:spcBef>
              <a:spcAft>
                <a:spcPts val="0"/>
              </a:spcAft>
              <a:buSzPts val="2800"/>
              <a:buChar char="▫"/>
              <a:defRPr sz="2800"/>
            </a:lvl2pPr>
            <a:lvl3pPr marL="1371600" lvl="2" indent="-406400" algn="l" rtl="0">
              <a:lnSpc>
                <a:spcPct val="100000"/>
              </a:lnSpc>
              <a:spcBef>
                <a:spcPts val="0"/>
              </a:spcBef>
              <a:spcAft>
                <a:spcPts val="0"/>
              </a:spcAft>
              <a:buSzPts val="2800"/>
              <a:buChar char="■"/>
              <a:defRPr sz="2800"/>
            </a:lvl3pPr>
            <a:lvl4pPr marL="1828800" lvl="3" indent="-406400" algn="l" rtl="0">
              <a:lnSpc>
                <a:spcPct val="100000"/>
              </a:lnSpc>
              <a:spcBef>
                <a:spcPts val="0"/>
              </a:spcBef>
              <a:spcAft>
                <a:spcPts val="0"/>
              </a:spcAft>
              <a:buSzPts val="2800"/>
              <a:buChar char="●"/>
              <a:defRPr sz="2800"/>
            </a:lvl4pPr>
            <a:lvl5pPr marL="2286000" lvl="4" indent="-406400" algn="l" rtl="0">
              <a:lnSpc>
                <a:spcPct val="100000"/>
              </a:lnSpc>
              <a:spcBef>
                <a:spcPts val="0"/>
              </a:spcBef>
              <a:spcAft>
                <a:spcPts val="0"/>
              </a:spcAft>
              <a:buSzPts val="2800"/>
              <a:buChar char="○"/>
              <a:defRPr sz="2800"/>
            </a:lvl5pPr>
            <a:lvl6pPr marL="2743200" lvl="5" indent="-406400" algn="l" rtl="0">
              <a:lnSpc>
                <a:spcPct val="100000"/>
              </a:lnSpc>
              <a:spcBef>
                <a:spcPts val="0"/>
              </a:spcBef>
              <a:spcAft>
                <a:spcPts val="0"/>
              </a:spcAft>
              <a:buSzPts val="2800"/>
              <a:buChar char="■"/>
              <a:defRPr sz="2800"/>
            </a:lvl6pPr>
            <a:lvl7pPr marL="3200400" lvl="6" indent="-406400" algn="l" rtl="0">
              <a:lnSpc>
                <a:spcPct val="100000"/>
              </a:lnSpc>
              <a:spcBef>
                <a:spcPts val="0"/>
              </a:spcBef>
              <a:spcAft>
                <a:spcPts val="0"/>
              </a:spcAft>
              <a:buSzPts val="2800"/>
              <a:buChar char="●"/>
              <a:defRPr sz="2800"/>
            </a:lvl7pPr>
            <a:lvl8pPr marL="3657600" lvl="7" indent="-406400" algn="l" rtl="0">
              <a:lnSpc>
                <a:spcPct val="100000"/>
              </a:lnSpc>
              <a:spcBef>
                <a:spcPts val="0"/>
              </a:spcBef>
              <a:spcAft>
                <a:spcPts val="0"/>
              </a:spcAft>
              <a:buSzPts val="2800"/>
              <a:buChar char="○"/>
              <a:defRPr sz="2800"/>
            </a:lvl8pPr>
            <a:lvl9pPr marL="4114800" lvl="8" indent="-406400" algn="l" rtl="0">
              <a:lnSpc>
                <a:spcPct val="100000"/>
              </a:lnSpc>
              <a:spcBef>
                <a:spcPts val="0"/>
              </a:spcBef>
              <a:spcAft>
                <a:spcPts val="0"/>
              </a:spcAft>
              <a:buSzPts val="2800"/>
              <a:buChar char="■"/>
              <a:defRPr sz="2800"/>
            </a:lvl9pPr>
          </a:lstStyle>
          <a:p>
            <a:endParaRPr/>
          </a:p>
        </p:txBody>
      </p:sp>
      <p:sp>
        <p:nvSpPr>
          <p:cNvPr id="105" name="Google Shape;105;p19"/>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tyle B">
  <p:cSld name="BLANK_1_1_1">
    <p:bg>
      <p:bgPr>
        <a:solidFill>
          <a:schemeClr val="accent1"/>
        </a:solidFill>
        <a:effectLst/>
      </p:bgPr>
    </p:bg>
    <p:spTree>
      <p:nvGrpSpPr>
        <p:cNvPr id="1" name="Shape 115"/>
        <p:cNvGrpSpPr/>
        <p:nvPr/>
      </p:nvGrpSpPr>
      <p:grpSpPr>
        <a:xfrm>
          <a:off x="0" y="0"/>
          <a:ext cx="0" cy="0"/>
          <a:chOff x="0" y="0"/>
          <a:chExt cx="0" cy="0"/>
        </a:xfrm>
      </p:grpSpPr>
      <p:sp>
        <p:nvSpPr>
          <p:cNvPr id="116" name="Google Shape;116;p21"/>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18" name="Google Shape;118;p21"/>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1"/>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121"/>
        <p:cNvGrpSpPr/>
        <p:nvPr/>
      </p:nvGrpSpPr>
      <p:grpSpPr>
        <a:xfrm>
          <a:off x="0" y="0"/>
          <a:ext cx="0" cy="0"/>
          <a:chOff x="0" y="0"/>
          <a:chExt cx="0" cy="0"/>
        </a:xfrm>
      </p:grpSpPr>
      <p:sp>
        <p:nvSpPr>
          <p:cNvPr id="122" name="Google Shape;122;p22"/>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5880"/>
                  </a:srgbClr>
                </a:solidFill>
                <a:latin typeface="Impact"/>
              </a:rPr>
              <a:t>“</a:t>
            </a:r>
          </a:p>
        </p:txBody>
      </p:sp>
      <p:sp>
        <p:nvSpPr>
          <p:cNvPr id="123" name="Google Shape;123;p2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24" name="Google Shape;124;p22"/>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2"/>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2"/>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body" idx="1"/>
          </p:nvPr>
        </p:nvSpPr>
        <p:spPr>
          <a:xfrm>
            <a:off x="1556175" y="2300275"/>
            <a:ext cx="6031800" cy="605100"/>
          </a:xfrm>
          <a:prstGeom prst="rect">
            <a:avLst/>
          </a:prstGeom>
          <a:noFill/>
          <a:ln>
            <a:noFill/>
          </a:ln>
        </p:spPr>
        <p:txBody>
          <a:bodyPr spcFirstLastPara="1" wrap="square" lIns="91425" tIns="91425" rIns="91425" bIns="91425" anchor="ctr" anchorCtr="0">
            <a:noAutofit/>
          </a:bodyPr>
          <a:lstStyle>
            <a:lvl1pPr marL="457200" lvl="0" indent="-355600" algn="ctr" rtl="0">
              <a:lnSpc>
                <a:spcPct val="100000"/>
              </a:lnSpc>
              <a:spcBef>
                <a:spcPts val="600"/>
              </a:spcBef>
              <a:spcAft>
                <a:spcPts val="0"/>
              </a:spcAft>
              <a:buClr>
                <a:schemeClr val="lt1"/>
              </a:buClr>
              <a:buSzPts val="2000"/>
              <a:buChar char="▪"/>
              <a:defRPr sz="2000">
                <a:solidFill>
                  <a:schemeClr val="lt1"/>
                </a:solidFill>
              </a:defRPr>
            </a:lvl1pPr>
            <a:lvl2pPr marL="914400" lvl="1" indent="-355600" algn="ctr" rtl="0">
              <a:lnSpc>
                <a:spcPct val="100000"/>
              </a:lnSpc>
              <a:spcBef>
                <a:spcPts val="0"/>
              </a:spcBef>
              <a:spcAft>
                <a:spcPts val="0"/>
              </a:spcAft>
              <a:buClr>
                <a:schemeClr val="lt1"/>
              </a:buClr>
              <a:buSzPts val="2000"/>
              <a:buChar char="▫"/>
              <a:defRPr sz="2000">
                <a:solidFill>
                  <a:schemeClr val="lt1"/>
                </a:solidFill>
              </a:defRPr>
            </a:lvl2pPr>
            <a:lvl3pPr marL="1371600" lvl="2" indent="-355600" algn="ctr" rtl="0">
              <a:lnSpc>
                <a:spcPct val="100000"/>
              </a:lnSpc>
              <a:spcBef>
                <a:spcPts val="0"/>
              </a:spcBef>
              <a:spcAft>
                <a:spcPts val="0"/>
              </a:spcAft>
              <a:buClr>
                <a:schemeClr val="lt1"/>
              </a:buClr>
              <a:buSzPts val="2000"/>
              <a:buChar char="■"/>
              <a:defRPr sz="2000">
                <a:solidFill>
                  <a:schemeClr val="lt1"/>
                </a:solidFill>
              </a:defRPr>
            </a:lvl3pPr>
            <a:lvl4pPr marL="1828800" lvl="3" indent="-355600" algn="ctr" rtl="0">
              <a:lnSpc>
                <a:spcPct val="100000"/>
              </a:lnSpc>
              <a:spcBef>
                <a:spcPts val="0"/>
              </a:spcBef>
              <a:spcAft>
                <a:spcPts val="0"/>
              </a:spcAft>
              <a:buClr>
                <a:schemeClr val="lt1"/>
              </a:buClr>
              <a:buSzPts val="2000"/>
              <a:buChar char="●"/>
              <a:defRPr sz="2000">
                <a:solidFill>
                  <a:schemeClr val="lt1"/>
                </a:solidFill>
              </a:defRPr>
            </a:lvl4pPr>
            <a:lvl5pPr marL="2286000" lvl="4" indent="-355600" algn="ctr" rtl="0">
              <a:lnSpc>
                <a:spcPct val="100000"/>
              </a:lnSpc>
              <a:spcBef>
                <a:spcPts val="0"/>
              </a:spcBef>
              <a:spcAft>
                <a:spcPts val="0"/>
              </a:spcAft>
              <a:buClr>
                <a:schemeClr val="lt1"/>
              </a:buClr>
              <a:buSzPts val="2000"/>
              <a:buChar char="○"/>
              <a:defRPr sz="2000">
                <a:solidFill>
                  <a:schemeClr val="lt1"/>
                </a:solidFill>
              </a:defRPr>
            </a:lvl5pPr>
            <a:lvl6pPr marL="2743200" lvl="5" indent="-355600" algn="ctr" rtl="0">
              <a:lnSpc>
                <a:spcPct val="100000"/>
              </a:lnSpc>
              <a:spcBef>
                <a:spcPts val="0"/>
              </a:spcBef>
              <a:spcAft>
                <a:spcPts val="0"/>
              </a:spcAft>
              <a:buClr>
                <a:schemeClr val="lt1"/>
              </a:buClr>
              <a:buSzPts val="2000"/>
              <a:buChar char="■"/>
              <a:defRPr sz="2000">
                <a:solidFill>
                  <a:schemeClr val="lt1"/>
                </a:solidFill>
              </a:defRPr>
            </a:lvl6pPr>
            <a:lvl7pPr marL="3200400" lvl="6" indent="-355600" algn="ctr" rtl="0">
              <a:lnSpc>
                <a:spcPct val="100000"/>
              </a:lnSpc>
              <a:spcBef>
                <a:spcPts val="0"/>
              </a:spcBef>
              <a:spcAft>
                <a:spcPts val="0"/>
              </a:spcAft>
              <a:buClr>
                <a:schemeClr val="lt1"/>
              </a:buClr>
              <a:buSzPts val="2000"/>
              <a:buChar char="●"/>
              <a:defRPr sz="2000">
                <a:solidFill>
                  <a:schemeClr val="lt1"/>
                </a:solidFill>
              </a:defRPr>
            </a:lvl7pPr>
            <a:lvl8pPr marL="3657600" lvl="7" indent="-355600" algn="ctr" rtl="0">
              <a:lnSpc>
                <a:spcPct val="100000"/>
              </a:lnSpc>
              <a:spcBef>
                <a:spcPts val="0"/>
              </a:spcBef>
              <a:spcAft>
                <a:spcPts val="0"/>
              </a:spcAft>
              <a:buClr>
                <a:schemeClr val="lt1"/>
              </a:buClr>
              <a:buSzPts val="2000"/>
              <a:buChar char="○"/>
              <a:defRPr sz="2000">
                <a:solidFill>
                  <a:schemeClr val="lt1"/>
                </a:solidFill>
              </a:defRPr>
            </a:lvl8pPr>
            <a:lvl9pPr marL="4114800" lvl="8" indent="-355600" algn="ctr" rtl="0">
              <a:lnSpc>
                <a:spcPct val="100000"/>
              </a:lnSpc>
              <a:spcBef>
                <a:spcPts val="0"/>
              </a:spcBef>
              <a:spcAft>
                <a:spcPts val="0"/>
              </a:spcAft>
              <a:buClr>
                <a:schemeClr val="lt1"/>
              </a:buClr>
              <a:buSzPts val="2000"/>
              <a:buChar char="■"/>
              <a:defRPr sz="2000">
                <a:solidFill>
                  <a:schemeClr val="lt1"/>
                </a:solidFill>
              </a:defRPr>
            </a:lvl9pPr>
          </a:lstStyle>
          <a:p>
            <a:endParaRPr/>
          </a:p>
        </p:txBody>
      </p:sp>
      <p:sp>
        <p:nvSpPr>
          <p:cNvPr id="128" name="Google Shape;128;p2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9"/>
        <p:cNvGrpSpPr/>
        <p:nvPr/>
      </p:nvGrpSpPr>
      <p:grpSpPr>
        <a:xfrm>
          <a:off x="0" y="0"/>
          <a:ext cx="0" cy="0"/>
          <a:chOff x="0" y="0"/>
          <a:chExt cx="0" cy="0"/>
        </a:xfrm>
      </p:grpSpPr>
      <p:sp>
        <p:nvSpPr>
          <p:cNvPr id="130" name="Google Shape;130;p23"/>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31" name="Google Shape;131;p23"/>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3"/>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3"/>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23"/>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36" name="Google Shape;136;p2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37" name="Google Shape;137;p23"/>
          <p:cNvSpPr txBox="1">
            <a:spLocks noGrp="1"/>
          </p:cNvSpPr>
          <p:nvPr>
            <p:ph type="body" idx="1"/>
          </p:nvPr>
        </p:nvSpPr>
        <p:spPr>
          <a:xfrm>
            <a:off x="1146025"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8" name="Google Shape;138;p23"/>
          <p:cNvSpPr txBox="1">
            <a:spLocks noGrp="1"/>
          </p:cNvSpPr>
          <p:nvPr>
            <p:ph type="body" idx="2"/>
          </p:nvPr>
        </p:nvSpPr>
        <p:spPr>
          <a:xfrm>
            <a:off x="3679388"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9" name="Google Shape;139;p23"/>
          <p:cNvSpPr txBox="1">
            <a:spLocks noGrp="1"/>
          </p:cNvSpPr>
          <p:nvPr>
            <p:ph type="body" idx="3"/>
          </p:nvPr>
        </p:nvSpPr>
        <p:spPr>
          <a:xfrm>
            <a:off x="6212750"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40" name="Google Shape;140;p2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2"/>
              </a:buClr>
              <a:buSzPts val="3000"/>
              <a:buFont typeface="Nixie One"/>
              <a:buChar char="▪"/>
              <a:defRPr sz="3000" b="0" i="0" u="none" strike="noStrike" cap="none">
                <a:solidFill>
                  <a:schemeClr val="accent1"/>
                </a:solidFill>
                <a:latin typeface="Nixie One"/>
                <a:ea typeface="Nixie One"/>
                <a:cs typeface="Nixie One"/>
                <a:sym typeface="Nixie One"/>
              </a:defRPr>
            </a:lvl1pPr>
            <a:lvl2pPr marL="914400" marR="0" lvl="1"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2pPr>
            <a:lvl3pPr marL="1371600" marR="0" lvl="2"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3pPr>
            <a:lvl4pPr marL="1828800" marR="0" lvl="3"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4pPr>
            <a:lvl5pPr marL="2286000" marR="0" lvl="4"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5pPr>
            <a:lvl6pPr marL="2743200" marR="0" lvl="5"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6pPr>
            <a:lvl7pPr marL="3200400" marR="0" lvl="6"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7pPr>
            <a:lvl8pPr marL="3657600" marR="0" lvl="7"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8pPr>
            <a:lvl9pPr marL="4114800" marR="0" lvl="8"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9pPr>
          </a:lstStyle>
          <a:p>
            <a:endParaRPr/>
          </a:p>
        </p:txBody>
      </p:sp>
      <p:sp>
        <p:nvSpPr>
          <p:cNvPr id="53" name="Google Shape;53;p1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Lst>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165375" y="1404228"/>
            <a:ext cx="8813250" cy="119984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800"/>
              <a:buFont typeface="Fira Sans Extra Condensed"/>
              <a:buNone/>
            </a:pPr>
            <a:r>
              <a:rPr lang="en-US" sz="3600" b="1" i="0" u="none" strike="noStrike" cap="none" dirty="0">
                <a:solidFill>
                  <a:schemeClr val="tx2">
                    <a:lumMod val="10000"/>
                  </a:schemeClr>
                </a:solidFill>
                <a:latin typeface="Times New Roman"/>
                <a:ea typeface="Times New Roman"/>
                <a:cs typeface="Times New Roman"/>
                <a:sym typeface="Times New Roman"/>
              </a:rPr>
              <a:t>Heuristic Based Optimized classifier for HAR</a:t>
            </a:r>
          </a:p>
        </p:txBody>
      </p:sp>
      <p:sp>
        <p:nvSpPr>
          <p:cNvPr id="146" name="Google Shape;146;p24"/>
          <p:cNvSpPr txBox="1"/>
          <p:nvPr/>
        </p:nvSpPr>
        <p:spPr>
          <a:xfrm>
            <a:off x="440310" y="3577496"/>
            <a:ext cx="8603708" cy="1979017"/>
          </a:xfrm>
          <a:prstGeom prst="rect">
            <a:avLst/>
          </a:prstGeom>
          <a:noFill/>
          <a:ln>
            <a:noFill/>
          </a:ln>
        </p:spPr>
        <p:txBody>
          <a:bodyPr spcFirstLastPara="1" wrap="square" lIns="91425" tIns="45700" rIns="91425" bIns="45700" anchor="t" anchorCtr="0">
            <a:noAutofit/>
          </a:bodyPr>
          <a:lstStyle/>
          <a:p>
            <a:pPr marL="0" marR="0" lvl="0" indent="0" algn="ctr" rtl="0">
              <a:lnSpc>
                <a:spcPct val="85000"/>
              </a:lnSpc>
              <a:spcBef>
                <a:spcPts val="0"/>
              </a:spcBef>
              <a:spcAft>
                <a:spcPts val="0"/>
              </a:spcAft>
              <a:buClr>
                <a:srgbClr val="000000"/>
              </a:buClr>
              <a:buSzPts val="1600"/>
              <a:buFont typeface="Arial"/>
              <a:buNone/>
            </a:pPr>
            <a:r>
              <a:rPr lang="en" sz="2000" b="1" i="0" u="none" strike="noStrike" cap="none" dirty="0">
                <a:solidFill>
                  <a:srgbClr val="000000"/>
                </a:solidFill>
                <a:latin typeface="Roboto Slab"/>
                <a:ea typeface="Roboto Slab"/>
                <a:cs typeface="Roboto Slab"/>
                <a:sym typeface="Roboto Slab"/>
              </a:rPr>
              <a:t>                                   </a:t>
            </a:r>
            <a:r>
              <a:rPr lang="en" sz="2400" b="1" i="0" u="none" strike="noStrike" cap="none" dirty="0">
                <a:solidFill>
                  <a:srgbClr val="000000"/>
                </a:solidFill>
                <a:latin typeface="Times New Roman" panose="02020603050405020304" pitchFamily="18" charset="0"/>
                <a:ea typeface="Roboto Slab"/>
                <a:cs typeface="Times New Roman" panose="02020603050405020304" pitchFamily="18" charset="0"/>
                <a:sym typeface="Roboto Slab"/>
              </a:rPr>
              <a:t>Presented By:</a:t>
            </a:r>
          </a:p>
          <a:p>
            <a:pPr marL="0" marR="0" lvl="0" indent="0" algn="ctr" rtl="0">
              <a:lnSpc>
                <a:spcPct val="85000"/>
              </a:lnSpc>
              <a:spcBef>
                <a:spcPts val="0"/>
              </a:spcBef>
              <a:spcAft>
                <a:spcPts val="0"/>
              </a:spcAft>
              <a:buClr>
                <a:srgbClr val="000000"/>
              </a:buClr>
              <a:buSzPts val="1600"/>
              <a:buFont typeface="Arial"/>
              <a:buNone/>
            </a:pPr>
            <a:endParaRPr lang="en" sz="2000" i="0" u="none" strike="noStrike" cap="none" dirty="0">
              <a:solidFill>
                <a:srgbClr val="000000"/>
              </a:solidFill>
              <a:latin typeface="Roboto Slab"/>
              <a:ea typeface="Roboto Slab"/>
              <a:cs typeface="Roboto Slab"/>
              <a:sym typeface="Roboto Slab"/>
            </a:endParaRP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Swapnil patil(33)</a:t>
            </a:r>
          </a:p>
          <a:p>
            <a:pPr marL="0" marR="0" lvl="0" indent="0" algn="ctr" rtl="0">
              <a:lnSpc>
                <a:spcPct val="85000"/>
              </a:lnSpc>
              <a:spcBef>
                <a:spcPts val="0"/>
              </a:spcBef>
              <a:spcAft>
                <a:spcPts val="0"/>
              </a:spcAft>
              <a:buClr>
                <a:srgbClr val="000000"/>
              </a:buClr>
              <a:buSzPts val="1600"/>
              <a:buFont typeface="Arial"/>
              <a:buNone/>
            </a:pPr>
            <a:r>
              <a:rPr lang="en" sz="2000" dirty="0">
                <a:latin typeface="Roboto Slab"/>
                <a:ea typeface="Roboto Slab"/>
                <a:cs typeface="Roboto Slab"/>
                <a:sym typeface="Roboto Slab"/>
              </a:rPr>
              <a:t>                                                                   Devyani Ushir(41)</a:t>
            </a:r>
          </a:p>
          <a:p>
            <a:pPr marL="0" marR="0" lvl="0" indent="0" rtl="0">
              <a:lnSpc>
                <a:spcPct val="85000"/>
              </a:lnSpc>
              <a:spcBef>
                <a:spcPts val="0"/>
              </a:spcBef>
              <a:spcAft>
                <a:spcPts val="0"/>
              </a:spcAft>
              <a:buClr>
                <a:srgbClr val="000000"/>
              </a:buClr>
              <a:buSzPts val="1600"/>
              <a:buFont typeface="Arial"/>
              <a:buNone/>
            </a:pPr>
            <a:r>
              <a:rPr lang="en" sz="2000" b="1" dirty="0">
                <a:latin typeface="Roboto Slab"/>
                <a:ea typeface="Roboto Slab"/>
                <a:cs typeface="Roboto Slab"/>
                <a:sym typeface="Roboto Slab"/>
              </a:rPr>
              <a:t>Guided By: Prof. Milind Kamble</a:t>
            </a:r>
          </a:p>
        </p:txBody>
      </p:sp>
      <p:sp>
        <p:nvSpPr>
          <p:cNvPr id="147" name="Google Shape;147;p24"/>
          <p:cNvSpPr txBox="1"/>
          <p:nvPr/>
        </p:nvSpPr>
        <p:spPr>
          <a:xfrm>
            <a:off x="971054" y="-30852"/>
            <a:ext cx="8526900" cy="5511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1300"/>
              </a:spcBef>
              <a:spcAft>
                <a:spcPts val="0"/>
              </a:spcAft>
              <a:buClr>
                <a:srgbClr val="000000"/>
              </a:buClr>
              <a:buSzPts val="2000"/>
              <a:buFont typeface="Arial"/>
              <a:buNone/>
            </a:pPr>
            <a:r>
              <a:rPr lang="en" sz="2800" b="0" i="0" u="none" strike="noStrike" cap="none" dirty="0">
                <a:solidFill>
                  <a:srgbClr val="000000"/>
                </a:solidFill>
                <a:latin typeface="Roboto Slab"/>
                <a:ea typeface="Roboto Slab"/>
                <a:cs typeface="Roboto Slab"/>
                <a:sym typeface="Roboto Slab"/>
              </a:rPr>
              <a:t>Vishwakarma Institute of Technology, Pune</a:t>
            </a:r>
            <a:endParaRPr sz="1100" b="0" i="0" u="none" strike="noStrike" cap="none" dirty="0">
              <a:solidFill>
                <a:srgbClr val="000000"/>
              </a:solidFill>
              <a:latin typeface="Roboto Slab"/>
              <a:ea typeface="Roboto Slab"/>
              <a:cs typeface="Roboto Slab"/>
              <a:sym typeface="Roboto Slab"/>
            </a:endParaRPr>
          </a:p>
        </p:txBody>
      </p:sp>
      <p:sp>
        <p:nvSpPr>
          <p:cNvPr id="148" name="Google Shape;148;p24"/>
          <p:cNvSpPr txBox="1"/>
          <p:nvPr/>
        </p:nvSpPr>
        <p:spPr>
          <a:xfrm>
            <a:off x="-227475" y="648321"/>
            <a:ext cx="9206100" cy="627834"/>
          </a:xfrm>
          <a:prstGeom prst="rect">
            <a:avLst/>
          </a:prstGeom>
          <a:noFill/>
          <a:ln>
            <a:noFill/>
          </a:ln>
        </p:spPr>
        <p:txBody>
          <a:bodyPr spcFirstLastPara="1" wrap="square" lIns="91425" tIns="91425" rIns="91425" bIns="91425" anchor="b" anchorCtr="0">
            <a:spAutoFit/>
          </a:bodyPr>
          <a:lstStyle/>
          <a:p>
            <a:pPr marL="0" marR="0" lvl="0" indent="0" algn="ctr" rtl="0">
              <a:lnSpc>
                <a:spcPct val="120000"/>
              </a:lnSpc>
              <a:spcBef>
                <a:spcPts val="0"/>
              </a:spcBef>
              <a:spcAft>
                <a:spcPts val="0"/>
              </a:spcAft>
              <a:buClr>
                <a:srgbClr val="000000"/>
              </a:buClr>
              <a:buSzPts val="2400"/>
              <a:buFont typeface="Arial"/>
              <a:buNone/>
            </a:pPr>
            <a:r>
              <a:rPr lang="en-US" sz="2400" b="1" dirty="0"/>
              <a:t>MAJOR PROJECT</a:t>
            </a:r>
            <a:endParaRPr sz="2400" b="1" dirty="0"/>
          </a:p>
        </p:txBody>
      </p:sp>
      <p:pic>
        <p:nvPicPr>
          <p:cNvPr id="149" name="Google Shape;149;p24" descr="VIT Pune - Info, Ranking, Cutoff &amp; Placements 2020 | College Pravesh"/>
          <p:cNvPicPr preferRelativeResize="0"/>
          <p:nvPr/>
        </p:nvPicPr>
        <p:blipFill rotWithShape="1">
          <a:blip r:embed="rId3">
            <a:alphaModFix/>
          </a:blip>
          <a:srcRect/>
          <a:stretch/>
        </p:blipFill>
        <p:spPr>
          <a:xfrm>
            <a:off x="39528" y="-13268"/>
            <a:ext cx="1220183" cy="1057883"/>
          </a:xfrm>
          <a:prstGeom prst="rect">
            <a:avLst/>
          </a:prstGeom>
          <a:noFill/>
          <a:ln>
            <a:noFill/>
          </a:ln>
        </p:spPr>
      </p:pic>
      <p:sp>
        <p:nvSpPr>
          <p:cNvPr id="150" name="Google Shape;15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8" name="Picture 7">
            <a:extLst>
              <a:ext uri="{FF2B5EF4-FFF2-40B4-BE49-F238E27FC236}">
                <a16:creationId xmlns:a16="http://schemas.microsoft.com/office/drawing/2014/main" id="{A16BDBB1-4AB9-9DC2-236E-CBD3651547C0}"/>
              </a:ext>
            </a:extLst>
          </p:cNvPr>
          <p:cNvPicPr>
            <a:picLocks noChangeAspect="1"/>
          </p:cNvPicPr>
          <p:nvPr/>
        </p:nvPicPr>
        <p:blipFill>
          <a:blip r:embed="rId4"/>
          <a:stretch>
            <a:fillRect/>
          </a:stretch>
        </p:blipFill>
        <p:spPr>
          <a:xfrm>
            <a:off x="440310" y="2659813"/>
            <a:ext cx="3090046" cy="1835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dirty="0">
                <a:solidFill>
                  <a:schemeClr val="lt1"/>
                </a:solidFill>
                <a:latin typeface="Roboto Slab"/>
                <a:ea typeface="Roboto Slab"/>
                <a:cs typeface="Roboto Slab"/>
                <a:sym typeface="Roboto Slab"/>
              </a:rPr>
              <a:t>Research Gap</a:t>
            </a:r>
            <a:endParaRPr sz="4000" b="0" i="0" u="none" strike="noStrike" cap="none" dirty="0">
              <a:solidFill>
                <a:schemeClr val="lt1"/>
              </a:solidFill>
              <a:latin typeface="Roboto Slab"/>
              <a:ea typeface="Roboto Slab"/>
              <a:cs typeface="Roboto Slab"/>
              <a:sym typeface="Roboto Slab"/>
            </a:endParaRPr>
          </a:p>
        </p:txBody>
      </p:sp>
      <p:sp>
        <p:nvSpPr>
          <p:cNvPr id="201" name="Google Shape;201;p30"/>
          <p:cNvSpPr/>
          <p:nvPr/>
        </p:nvSpPr>
        <p:spPr>
          <a:xfrm flipH="1">
            <a:off x="4139188" y="208779"/>
            <a:ext cx="4520416" cy="769500"/>
          </a:xfrm>
          <a:prstGeom prst="homePlate">
            <a:avLst>
              <a:gd name="adj"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   Late Fusion Approach</a:t>
            </a:r>
          </a:p>
        </p:txBody>
      </p:sp>
      <p:sp>
        <p:nvSpPr>
          <p:cNvPr id="202" name="Google Shape;202;p30"/>
          <p:cNvSpPr/>
          <p:nvPr/>
        </p:nvSpPr>
        <p:spPr>
          <a:xfrm flipH="1">
            <a:off x="4166321" y="1112673"/>
            <a:ext cx="4499376" cy="769500"/>
          </a:xfrm>
          <a:prstGeom prst="homePlate">
            <a:avLst>
              <a:gd name="adj" fmla="val 50000"/>
            </a:avLst>
          </a:prstGeom>
          <a:solidFill>
            <a:srgbClr val="6FA8DC"/>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   Early Fusion Approach</a:t>
            </a:r>
            <a:endParaRPr sz="20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
        <p:nvSpPr>
          <p:cNvPr id="203" name="Google Shape;203;p30"/>
          <p:cNvSpPr/>
          <p:nvPr/>
        </p:nvSpPr>
        <p:spPr>
          <a:xfrm flipH="1">
            <a:off x="4145279" y="2975755"/>
            <a:ext cx="4520418" cy="769500"/>
          </a:xfrm>
          <a:prstGeom prst="homePlate">
            <a:avLst>
              <a:gd name="adj" fmla="val 50000"/>
            </a:avLst>
          </a:prstGeom>
          <a:solidFill>
            <a:srgbClr val="C27BA0"/>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    CNN + LSTM (convLSTM)  </a:t>
            </a:r>
          </a:p>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a:t>
            </a: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Model</a:t>
            </a:r>
            <a:endParaRPr sz="20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
        <p:nvSpPr>
          <p:cNvPr id="204" name="Google Shape;204;p30"/>
          <p:cNvSpPr/>
          <p:nvPr/>
        </p:nvSpPr>
        <p:spPr>
          <a:xfrm flipH="1">
            <a:off x="4145278" y="3893717"/>
            <a:ext cx="4520419" cy="769500"/>
          </a:xfrm>
          <a:prstGeom prst="homePlate">
            <a:avLst>
              <a:gd name="adj"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    CNN+LSTM(convLSTM)   </a:t>
            </a:r>
          </a:p>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a:t>
            </a: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With Partial Swarm  Optimization.</a:t>
            </a:r>
            <a:endParaRPr sz="20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
        <p:nvSpPr>
          <p:cNvPr id="209" name="Google Shape;20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10</a:t>
            </a:fld>
            <a:endParaRPr>
              <a:solidFill>
                <a:srgbClr val="222222"/>
              </a:solidFill>
            </a:endParaRPr>
          </a:p>
        </p:txBody>
      </p:sp>
      <p:sp>
        <p:nvSpPr>
          <p:cNvPr id="2" name="Google Shape;201;p30">
            <a:extLst>
              <a:ext uri="{FF2B5EF4-FFF2-40B4-BE49-F238E27FC236}">
                <a16:creationId xmlns:a16="http://schemas.microsoft.com/office/drawing/2014/main" id="{2B27227C-037C-C39F-9AC5-FEB9F316E049}"/>
              </a:ext>
            </a:extLst>
          </p:cNvPr>
          <p:cNvSpPr/>
          <p:nvPr/>
        </p:nvSpPr>
        <p:spPr>
          <a:xfrm flipH="1">
            <a:off x="4145279" y="2047160"/>
            <a:ext cx="4520418" cy="769500"/>
          </a:xfrm>
          <a:prstGeom prst="homePlate">
            <a:avLst>
              <a:gd name="adj"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2000" b="1" i="0" u="none" strike="noStrike" cap="none" dirty="0">
                <a:solidFill>
                  <a:schemeClr val="bg1"/>
                </a:solidFill>
                <a:latin typeface="Times New Roman" panose="02020603050405020304" pitchFamily="18" charset="0"/>
                <a:ea typeface="Roboto Slab"/>
                <a:cs typeface="Times New Roman" panose="02020603050405020304" pitchFamily="18" charset="0"/>
                <a:sym typeface="Roboto Slab"/>
              </a:rPr>
              <a:t>   Using Pose Detection and LSTM</a:t>
            </a: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a:solidFill>
                  <a:schemeClr val="lt1"/>
                </a:solidFill>
                <a:latin typeface="Roboto Slab"/>
                <a:ea typeface="Roboto Slab"/>
                <a:cs typeface="Roboto Slab"/>
                <a:sym typeface="Roboto Slab"/>
              </a:rPr>
              <a:t>Novelty</a:t>
            </a:r>
            <a:endParaRPr sz="4000" b="0" i="0" u="none" strike="noStrike" cap="none">
              <a:solidFill>
                <a:schemeClr val="lt1"/>
              </a:solidFill>
              <a:latin typeface="Roboto Slab"/>
              <a:ea typeface="Roboto Slab"/>
              <a:cs typeface="Roboto Slab"/>
              <a:sym typeface="Roboto Slab"/>
            </a:endParaRPr>
          </a:p>
        </p:txBody>
      </p:sp>
      <p:sp>
        <p:nvSpPr>
          <p:cNvPr id="215" name="Google Shape;215;p31"/>
          <p:cNvSpPr/>
          <p:nvPr/>
        </p:nvSpPr>
        <p:spPr>
          <a:xfrm flipH="1">
            <a:off x="4148850" y="654425"/>
            <a:ext cx="4437900" cy="769500"/>
          </a:xfrm>
          <a:prstGeom prst="homePlate">
            <a:avLst>
              <a:gd name="adj" fmla="val 50000"/>
            </a:avLst>
          </a:prstGeom>
          <a:solidFill>
            <a:srgbClr val="6FA8DC"/>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Optimized convLSTM model using </a:t>
            </a:r>
          </a:p>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PSO</a:t>
            </a:r>
            <a:endParaRPr sz="2000" b="0" i="0" u="none" strike="noStrike" cap="none" dirty="0">
              <a:solidFill>
                <a:schemeClr val="bg1"/>
              </a:solidFill>
              <a:latin typeface="Arial"/>
              <a:ea typeface="Arial"/>
              <a:cs typeface="Arial"/>
              <a:sym typeface="Arial"/>
            </a:endParaRPr>
          </a:p>
        </p:txBody>
      </p:sp>
      <p:sp>
        <p:nvSpPr>
          <p:cNvPr id="216" name="Google Shape;216;p31"/>
          <p:cNvSpPr/>
          <p:nvPr/>
        </p:nvSpPr>
        <p:spPr>
          <a:xfrm flipH="1">
            <a:off x="4148925" y="3729225"/>
            <a:ext cx="4439100" cy="769500"/>
          </a:xfrm>
          <a:prstGeom prst="homePlate">
            <a:avLst>
              <a:gd name="adj" fmla="val 50000"/>
            </a:avLst>
          </a:prstGeom>
          <a:solidFill>
            <a:srgbClr val="C27BA0"/>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1"/>
          <p:cNvSpPr/>
          <p:nvPr/>
        </p:nvSpPr>
        <p:spPr>
          <a:xfrm flipH="1">
            <a:off x="4147650" y="2724275"/>
            <a:ext cx="4439100" cy="769500"/>
          </a:xfrm>
          <a:prstGeom prst="homePlate">
            <a:avLst>
              <a:gd name="adj"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lvl="0" algn="just"/>
            <a:r>
              <a:rPr lang="en-US" sz="2000" b="1" dirty="0">
                <a:solidFill>
                  <a:schemeClr val="bg1"/>
                </a:solidFill>
                <a:latin typeface="Times New Roman" panose="02020603050405020304" pitchFamily="18" charset="0"/>
                <a:ea typeface="Roboto Slab" charset="0"/>
                <a:cs typeface="Times New Roman" panose="02020603050405020304" pitchFamily="18" charset="0"/>
              </a:rPr>
              <a:t>    Use of USF50 dataset</a:t>
            </a:r>
          </a:p>
        </p:txBody>
      </p:sp>
      <p:sp>
        <p:nvSpPr>
          <p:cNvPr id="221" name="Google Shape;221;p31"/>
          <p:cNvSpPr txBox="1"/>
          <p:nvPr/>
        </p:nvSpPr>
        <p:spPr>
          <a:xfrm>
            <a:off x="4409275" y="256315"/>
            <a:ext cx="4045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a:solidFill>
                  <a:schemeClr val="lt1"/>
                </a:solidFill>
                <a:latin typeface="Roboto Slab"/>
                <a:ea typeface="Roboto Slab"/>
                <a:cs typeface="Roboto Slab"/>
                <a:sym typeface="Roboto Slab"/>
              </a:rPr>
              <a:t>Real</a:t>
            </a:r>
            <a:endParaRPr sz="1900" b="1" i="0" u="none" strike="noStrike" cap="none">
              <a:solidFill>
                <a:schemeClr val="lt1"/>
              </a:solidFill>
              <a:latin typeface="Roboto Slab"/>
              <a:ea typeface="Roboto Slab"/>
              <a:cs typeface="Roboto Slab"/>
              <a:sym typeface="Roboto Slab"/>
            </a:endParaRPr>
          </a:p>
        </p:txBody>
      </p:sp>
      <p:sp>
        <p:nvSpPr>
          <p:cNvPr id="223" name="Google Shape;223;p31"/>
          <p:cNvSpPr txBox="1"/>
          <p:nvPr/>
        </p:nvSpPr>
        <p:spPr>
          <a:xfrm>
            <a:off x="4572000" y="3867769"/>
            <a:ext cx="4148487" cy="492412"/>
          </a:xfrm>
          <a:prstGeom prst="rect">
            <a:avLst/>
          </a:prstGeom>
          <a:noFill/>
          <a:ln>
            <a:noFill/>
          </a:ln>
        </p:spPr>
        <p:txBody>
          <a:bodyPr spcFirstLastPara="1" wrap="square" lIns="91425" tIns="91425" rIns="91425" bIns="91425" anchor="t" anchorCtr="0">
            <a:spAutoFit/>
          </a:bodyPr>
          <a:lstStyle/>
          <a:p>
            <a:pPr lvl="0" algn="just"/>
            <a:r>
              <a:rPr lang="en-US" sz="2000" b="1" dirty="0">
                <a:solidFill>
                  <a:schemeClr val="bg1"/>
                </a:solidFill>
                <a:latin typeface="Times New Roman" panose="02020603050405020304" pitchFamily="18" charset="0"/>
                <a:ea typeface="Roboto Slab" charset="0"/>
                <a:cs typeface="Times New Roman" panose="02020603050405020304" pitchFamily="18" charset="0"/>
                <a:sym typeface="Roboto Slab"/>
              </a:rPr>
              <a:t>Improved Results and Accuracy</a:t>
            </a:r>
          </a:p>
        </p:txBody>
      </p:sp>
      <p:sp>
        <p:nvSpPr>
          <p:cNvPr id="224" name="Google Shape;22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11</a:t>
            </a:fld>
            <a:endParaRPr dirty="0">
              <a:solidFill>
                <a:srgbClr val="222222"/>
              </a:solidFill>
            </a:endParaRPr>
          </a:p>
        </p:txBody>
      </p:sp>
      <p:sp>
        <p:nvSpPr>
          <p:cNvPr id="2" name="Google Shape;215;p31">
            <a:extLst>
              <a:ext uri="{FF2B5EF4-FFF2-40B4-BE49-F238E27FC236}">
                <a16:creationId xmlns:a16="http://schemas.microsoft.com/office/drawing/2014/main" id="{B56D5B8C-F7E1-D663-5186-F359579B1675}"/>
              </a:ext>
            </a:extLst>
          </p:cNvPr>
          <p:cNvSpPr/>
          <p:nvPr/>
        </p:nvSpPr>
        <p:spPr>
          <a:xfrm flipH="1">
            <a:off x="4147650" y="1726359"/>
            <a:ext cx="4437900" cy="769500"/>
          </a:xfrm>
          <a:prstGeom prst="homePlate">
            <a:avLst>
              <a:gd name="adj" fmla="val 50000"/>
            </a:avLst>
          </a:prstGeom>
          <a:solidFill>
            <a:schemeClr val="accent6"/>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Confidence rate of Action  </a:t>
            </a:r>
          </a:p>
          <a:p>
            <a:pPr marL="0" marR="0" lvl="0" indent="0" algn="l" rtl="0">
              <a:lnSpc>
                <a:spcPct val="100000"/>
              </a:lnSpc>
              <a:spcBef>
                <a:spcPts val="0"/>
              </a:spcBef>
              <a:spcAft>
                <a:spcPts val="0"/>
              </a:spcAft>
              <a:buClr>
                <a:srgbClr val="000000"/>
              </a:buClr>
              <a:buSzPts val="1400"/>
              <a:buFont typeface="Arial"/>
              <a:buNone/>
            </a:pPr>
            <a:r>
              <a:rPr lang="en-US" sz="2000" b="1" dirty="0">
                <a:solidFill>
                  <a:schemeClr val="bg1"/>
                </a:solidFill>
                <a:latin typeface="Times New Roman" panose="02020603050405020304" pitchFamily="18" charset="0"/>
                <a:cs typeface="Times New Roman" panose="02020603050405020304" pitchFamily="18" charset="0"/>
              </a:rPr>
              <a:t>     Prediction is  &gt; 90 %</a:t>
            </a:r>
            <a:endParaRPr sz="20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p:nvPr/>
        </p:nvSpPr>
        <p:spPr>
          <a:xfrm>
            <a:off x="298150" y="-100"/>
            <a:ext cx="5917200" cy="5143500"/>
          </a:xfrm>
          <a:prstGeom prst="flowChartDelay">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2"/>
          <p:cNvSpPr txBox="1"/>
          <p:nvPr/>
        </p:nvSpPr>
        <p:spPr>
          <a:xfrm>
            <a:off x="-172290" y="2021184"/>
            <a:ext cx="54150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a:solidFill>
                  <a:srgbClr val="002060"/>
                </a:solidFill>
                <a:latin typeface="Roboto Slab"/>
                <a:ea typeface="Roboto Slab"/>
                <a:cs typeface="Roboto Slab"/>
                <a:sym typeface="Roboto Slab"/>
              </a:rPr>
              <a:t>METHODOLOGY</a:t>
            </a:r>
            <a:endParaRPr sz="3600" b="1" i="0" u="none" strike="noStrike" cap="none">
              <a:solidFill>
                <a:srgbClr val="002060"/>
              </a:solidFill>
              <a:latin typeface="Roboto Slab"/>
              <a:ea typeface="Roboto Slab"/>
              <a:cs typeface="Roboto Slab"/>
              <a:sym typeface="Roboto Slab"/>
            </a:endParaRPr>
          </a:p>
        </p:txBody>
      </p:sp>
      <p:sp>
        <p:nvSpPr>
          <p:cNvPr id="231" name="Google Shape;23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12</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a:solidFill>
                  <a:schemeClr val="lt1"/>
                </a:solidFill>
              </a:rPr>
              <a:t>System Block Diagram</a:t>
            </a:r>
            <a:endParaRPr sz="260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13</a:t>
            </a:fld>
            <a:endParaRPr>
              <a:solidFill>
                <a:srgbClr val="222222"/>
              </a:solidFill>
            </a:endParaRPr>
          </a:p>
        </p:txBody>
      </p:sp>
      <p:pic>
        <p:nvPicPr>
          <p:cNvPr id="3" name="Picture 2">
            <a:extLst>
              <a:ext uri="{FF2B5EF4-FFF2-40B4-BE49-F238E27FC236}">
                <a16:creationId xmlns:a16="http://schemas.microsoft.com/office/drawing/2014/main" id="{16460B92-0A72-58A9-4427-3D02FE611464}"/>
              </a:ext>
            </a:extLst>
          </p:cNvPr>
          <p:cNvPicPr>
            <a:picLocks noChangeAspect="1"/>
          </p:cNvPicPr>
          <p:nvPr/>
        </p:nvPicPr>
        <p:blipFill>
          <a:blip r:embed="rId3"/>
          <a:stretch>
            <a:fillRect/>
          </a:stretch>
        </p:blipFill>
        <p:spPr>
          <a:xfrm>
            <a:off x="1259091" y="1659988"/>
            <a:ext cx="7146355" cy="3327911"/>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600"/>
              <a:t>Dataset Collection</a:t>
            </a:r>
            <a:endParaRPr sz="2600"/>
          </a:p>
        </p:txBody>
      </p:sp>
      <p:sp>
        <p:nvSpPr>
          <p:cNvPr id="244" name="Google Shape;244;p34"/>
          <p:cNvSpPr txBox="1">
            <a:spLocks noGrp="1"/>
          </p:cNvSpPr>
          <p:nvPr>
            <p:ph type="body" idx="1"/>
          </p:nvPr>
        </p:nvSpPr>
        <p:spPr>
          <a:xfrm>
            <a:off x="173974" y="1559425"/>
            <a:ext cx="5048907" cy="31587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1000"/>
              </a:spcBef>
              <a:spcAft>
                <a:spcPts val="0"/>
              </a:spcAft>
              <a:buSzPts val="1800"/>
              <a:buFont typeface="Roboto Slab"/>
              <a:buChar char="➔"/>
            </a:pPr>
            <a:r>
              <a:rPr lang="en" sz="2000" dirty="0">
                <a:solidFill>
                  <a:schemeClr val="tx2">
                    <a:lumMod val="10000"/>
                  </a:schemeClr>
                </a:solidFill>
                <a:latin typeface="Roboto Slab"/>
                <a:ea typeface="Roboto Slab"/>
                <a:cs typeface="Roboto Slab"/>
                <a:sym typeface="Roboto Slab"/>
              </a:rPr>
              <a:t>Clarity Dataset Creation</a:t>
            </a:r>
            <a:endParaRPr sz="2000" dirty="0">
              <a:solidFill>
                <a:schemeClr val="tx2">
                  <a:lumMod val="10000"/>
                </a:schemeClr>
              </a:solidFill>
              <a:latin typeface="Roboto Slab"/>
              <a:ea typeface="Roboto Slab"/>
              <a:cs typeface="Roboto Slab"/>
              <a:sym typeface="Roboto Slab"/>
            </a:endParaRPr>
          </a:p>
          <a:p>
            <a:pPr marL="457200" lvl="0" indent="-342900" algn="just" rtl="0">
              <a:lnSpc>
                <a:spcPct val="100000"/>
              </a:lnSpc>
              <a:spcBef>
                <a:spcPts val="1000"/>
              </a:spcBef>
              <a:spcAft>
                <a:spcPts val="0"/>
              </a:spcAft>
              <a:buSzPts val="1800"/>
              <a:buFont typeface="Roboto Slab"/>
              <a:buChar char="➔"/>
            </a:pPr>
            <a:r>
              <a:rPr lang="en-US" sz="2000" dirty="0">
                <a:solidFill>
                  <a:schemeClr val="tx2">
                    <a:lumMod val="10000"/>
                  </a:schemeClr>
                </a:solidFill>
                <a:effectLst/>
                <a:latin typeface="Times New Roman" panose="02020603050405020304" pitchFamily="18" charset="0"/>
                <a:ea typeface="Times New Roman" panose="02020603050405020304" pitchFamily="18" charset="0"/>
              </a:rPr>
              <a:t>UCF50 </a:t>
            </a:r>
            <a:r>
              <a:rPr lang="en" sz="2000" dirty="0">
                <a:solidFill>
                  <a:schemeClr val="tx2">
                    <a:lumMod val="10000"/>
                  </a:schemeClr>
                </a:solidFill>
                <a:effectLst/>
                <a:latin typeface="Roboto Slab"/>
                <a:ea typeface="Roboto Slab"/>
                <a:cs typeface="Roboto Slab"/>
                <a:sym typeface="Roboto Slab"/>
              </a:rPr>
              <a:t>Dataset</a:t>
            </a:r>
            <a:r>
              <a:rPr lang="en" sz="2000" dirty="0">
                <a:solidFill>
                  <a:schemeClr val="tx2">
                    <a:lumMod val="10000"/>
                  </a:schemeClr>
                </a:solidFill>
                <a:latin typeface="Roboto Slab"/>
                <a:ea typeface="Roboto Slab"/>
                <a:cs typeface="Roboto Slab"/>
                <a:sym typeface="Roboto Slab"/>
              </a:rPr>
              <a:t>, 50 Actions</a:t>
            </a:r>
          </a:p>
          <a:p>
            <a:pPr marL="457200" lvl="0" indent="-342900" algn="just" rtl="0">
              <a:lnSpc>
                <a:spcPct val="100000"/>
              </a:lnSpc>
              <a:spcBef>
                <a:spcPts val="1000"/>
              </a:spcBef>
              <a:spcAft>
                <a:spcPts val="0"/>
              </a:spcAft>
              <a:buSzPts val="1800"/>
              <a:buFont typeface="Roboto Slab"/>
              <a:buChar char="➔"/>
            </a:pPr>
            <a:r>
              <a:rPr lang="en" sz="2000" dirty="0">
                <a:solidFill>
                  <a:schemeClr val="tx2">
                    <a:lumMod val="10000"/>
                  </a:schemeClr>
                </a:solidFill>
                <a:latin typeface="Roboto Slab"/>
                <a:ea typeface="Roboto Slab"/>
                <a:cs typeface="Roboto Slab"/>
                <a:sym typeface="Roboto Slab"/>
              </a:rPr>
              <a:t>Extension of YouTube dataset, 11 Action Categories</a:t>
            </a:r>
          </a:p>
          <a:p>
            <a:pPr marL="457200" lvl="0" indent="-342900" algn="just" rtl="0">
              <a:lnSpc>
                <a:spcPct val="100000"/>
              </a:lnSpc>
              <a:spcBef>
                <a:spcPts val="1000"/>
              </a:spcBef>
              <a:spcAft>
                <a:spcPts val="0"/>
              </a:spcAft>
              <a:buSzPts val="1800"/>
              <a:buFont typeface="Roboto Slab"/>
              <a:buChar char="➔"/>
            </a:pPr>
            <a:r>
              <a:rPr lang="en" sz="2000" dirty="0">
                <a:solidFill>
                  <a:schemeClr val="tx2">
                    <a:lumMod val="10000"/>
                  </a:schemeClr>
                </a:solidFill>
                <a:latin typeface="Roboto Slab"/>
                <a:ea typeface="Roboto Slab"/>
                <a:cs typeface="Roboto Slab"/>
                <a:sym typeface="Roboto Slab"/>
              </a:rPr>
              <a:t>Provide the computer vision community</a:t>
            </a:r>
          </a:p>
          <a:p>
            <a:pPr marL="457200" lvl="0" indent="-342900" algn="just" rtl="0">
              <a:lnSpc>
                <a:spcPct val="100000"/>
              </a:lnSpc>
              <a:spcBef>
                <a:spcPts val="1000"/>
              </a:spcBef>
              <a:spcAft>
                <a:spcPts val="0"/>
              </a:spcAft>
              <a:buSzPts val="1800"/>
              <a:buFont typeface="Roboto Slab"/>
              <a:buChar char="➔"/>
            </a:pPr>
            <a:r>
              <a:rPr lang="en" sz="2000" dirty="0">
                <a:solidFill>
                  <a:schemeClr val="tx2">
                    <a:lumMod val="10000"/>
                  </a:schemeClr>
                </a:solidFill>
                <a:latin typeface="Roboto Slab"/>
                <a:ea typeface="Roboto Slab"/>
                <a:cs typeface="Roboto Slab"/>
                <a:sym typeface="Roboto Slab"/>
              </a:rPr>
              <a:t>For all the 50 categories, the videos are grouped into 25 groups per Action Categories</a:t>
            </a:r>
          </a:p>
          <a:p>
            <a:pPr marL="0" lvl="0" indent="0" algn="l" rtl="0">
              <a:lnSpc>
                <a:spcPct val="100000"/>
              </a:lnSpc>
              <a:spcBef>
                <a:spcPts val="1000"/>
              </a:spcBef>
              <a:spcAft>
                <a:spcPts val="1000"/>
              </a:spcAft>
              <a:buNone/>
            </a:pPr>
            <a:endParaRPr sz="2000" dirty="0">
              <a:solidFill>
                <a:schemeClr val="tx2">
                  <a:lumMod val="10000"/>
                </a:schemeClr>
              </a:solidFill>
              <a:latin typeface="Roboto Slab"/>
              <a:ea typeface="Roboto Slab"/>
              <a:cs typeface="Roboto Slab"/>
              <a:sym typeface="Roboto Slab"/>
            </a:endParaRPr>
          </a:p>
        </p:txBody>
      </p:sp>
      <p:sp>
        <p:nvSpPr>
          <p:cNvPr id="245" name="Google Shape;2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14</a:t>
            </a:fld>
            <a:endParaRPr>
              <a:solidFill>
                <a:srgbClr val="222222"/>
              </a:solidFill>
            </a:endParaRPr>
          </a:p>
        </p:txBody>
      </p:sp>
      <p:sp>
        <p:nvSpPr>
          <p:cNvPr id="247" name="Google Shape;247;p34"/>
          <p:cNvSpPr txBox="1"/>
          <p:nvPr/>
        </p:nvSpPr>
        <p:spPr>
          <a:xfrm>
            <a:off x="6021158" y="3979192"/>
            <a:ext cx="3000000" cy="595004"/>
          </a:xfrm>
          <a:prstGeom prst="rect">
            <a:avLst/>
          </a:prstGeom>
          <a:noFill/>
          <a:ln>
            <a:noFill/>
          </a:ln>
        </p:spPr>
        <p:txBody>
          <a:bodyPr spcFirstLastPara="1" wrap="square" lIns="91425" tIns="91425" rIns="91425" bIns="91425" anchor="t" anchorCtr="0">
            <a:spAutoFit/>
          </a:bodyPr>
          <a:lstStyle/>
          <a:p>
            <a:pPr marL="457200" lvl="0" indent="0" algn="l" rtl="0">
              <a:spcBef>
                <a:spcPts val="1000"/>
              </a:spcBef>
              <a:spcAft>
                <a:spcPts val="1000"/>
              </a:spcAft>
              <a:buNone/>
            </a:pPr>
            <a:r>
              <a:rPr lang="en" sz="1000" b="1" dirty="0">
                <a:solidFill>
                  <a:schemeClr val="tx2">
                    <a:lumMod val="10000"/>
                  </a:schemeClr>
                </a:solidFill>
                <a:latin typeface="Roboto Slab"/>
                <a:ea typeface="Roboto Slab"/>
                <a:cs typeface="Roboto Slab"/>
                <a:sym typeface="Roboto Slab"/>
              </a:rPr>
              <a:t>Fig.1. Dataset Creation</a:t>
            </a:r>
            <a:endParaRPr sz="1000" dirty="0">
              <a:solidFill>
                <a:schemeClr val="tx2">
                  <a:lumMod val="10000"/>
                </a:schemeClr>
              </a:solidFill>
            </a:endParaRPr>
          </a:p>
        </p:txBody>
      </p:sp>
      <p:pic>
        <p:nvPicPr>
          <p:cNvPr id="3" name="Picture 2">
            <a:extLst>
              <a:ext uri="{FF2B5EF4-FFF2-40B4-BE49-F238E27FC236}">
                <a16:creationId xmlns:a16="http://schemas.microsoft.com/office/drawing/2014/main" id="{37BCCF0E-6DC0-474E-8788-A5DD1D19DE8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5723" y="949569"/>
            <a:ext cx="3798277" cy="30296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B5B0-E241-3F63-20D7-3EB01D2CCD22}"/>
              </a:ext>
            </a:extLst>
          </p:cNvPr>
          <p:cNvSpPr>
            <a:spLocks noGrp="1"/>
          </p:cNvSpPr>
          <p:nvPr>
            <p:ph type="title"/>
          </p:nvPr>
        </p:nvSpPr>
        <p:spPr>
          <a:xfrm>
            <a:off x="1146024" y="530725"/>
            <a:ext cx="3425975" cy="1028700"/>
          </a:xfrm>
          <a:solidFill>
            <a:schemeClr val="accent3">
              <a:lumMod val="75000"/>
            </a:schemeClr>
          </a:solidFill>
        </p:spPr>
        <p:txBody>
          <a:bodyPr/>
          <a:lstStyle/>
          <a:p>
            <a:r>
              <a:rPr lang="en" sz="2400" dirty="0"/>
              <a:t>Functional Diagram :</a:t>
            </a:r>
            <a:endParaRPr lang="en-US" sz="2400" dirty="0"/>
          </a:p>
        </p:txBody>
      </p:sp>
      <p:sp>
        <p:nvSpPr>
          <p:cNvPr id="4" name="Slide Number Placeholder 3">
            <a:extLst>
              <a:ext uri="{FF2B5EF4-FFF2-40B4-BE49-F238E27FC236}">
                <a16:creationId xmlns:a16="http://schemas.microsoft.com/office/drawing/2014/main" id="{00332DD0-8A95-836A-14C9-E0EC10C231D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sp>
        <p:nvSpPr>
          <p:cNvPr id="17" name="Google Shape;244;p34">
            <a:extLst>
              <a:ext uri="{FF2B5EF4-FFF2-40B4-BE49-F238E27FC236}">
                <a16:creationId xmlns:a16="http://schemas.microsoft.com/office/drawing/2014/main" id="{2BE84316-306B-22AA-A29B-2941F79EAA5C}"/>
              </a:ext>
            </a:extLst>
          </p:cNvPr>
          <p:cNvSpPr txBox="1">
            <a:spLocks noGrp="1"/>
          </p:cNvSpPr>
          <p:nvPr>
            <p:ph type="body" idx="1"/>
          </p:nvPr>
        </p:nvSpPr>
        <p:spPr>
          <a:xfrm>
            <a:off x="298150" y="1645046"/>
            <a:ext cx="4871727" cy="3384153"/>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1000"/>
              </a:spcBef>
              <a:spcAft>
                <a:spcPts val="0"/>
              </a:spcAft>
              <a:buSzPts val="1800"/>
              <a:buFont typeface="Roboto Slab"/>
              <a:buChar char="➔"/>
            </a:pPr>
            <a:endParaRPr lang="en-US" sz="1800" dirty="0">
              <a:latin typeface="Roboto Slab"/>
              <a:ea typeface="Roboto Slab"/>
              <a:cs typeface="Roboto Slab"/>
              <a:sym typeface="Roboto Slab"/>
            </a:endParaRPr>
          </a:p>
          <a:p>
            <a:pPr marL="0" lvl="0" indent="0" algn="l" rtl="0">
              <a:lnSpc>
                <a:spcPct val="100000"/>
              </a:lnSpc>
              <a:spcBef>
                <a:spcPts val="1000"/>
              </a:spcBef>
              <a:spcAft>
                <a:spcPts val="1000"/>
              </a:spcAft>
              <a:buNone/>
            </a:pPr>
            <a:endParaRPr sz="1800" dirty="0">
              <a:solidFill>
                <a:schemeClr val="dk1"/>
              </a:solidFill>
              <a:latin typeface="Roboto Slab"/>
              <a:ea typeface="Roboto Slab"/>
              <a:cs typeface="Roboto Slab"/>
              <a:sym typeface="Roboto Slab"/>
            </a:endParaRPr>
          </a:p>
        </p:txBody>
      </p:sp>
      <p:sp>
        <p:nvSpPr>
          <p:cNvPr id="6" name="Rectangle: Rounded Corners 5">
            <a:extLst>
              <a:ext uri="{FF2B5EF4-FFF2-40B4-BE49-F238E27FC236}">
                <a16:creationId xmlns:a16="http://schemas.microsoft.com/office/drawing/2014/main" id="{3E789D55-2C8F-43D1-7D18-319646A8D59C}"/>
              </a:ext>
            </a:extLst>
          </p:cNvPr>
          <p:cNvSpPr/>
          <p:nvPr/>
        </p:nvSpPr>
        <p:spPr>
          <a:xfrm>
            <a:off x="416361" y="1759888"/>
            <a:ext cx="2018714" cy="585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Download and Extract UCF50 Dataset</a:t>
            </a:r>
            <a:endParaRPr lang="en-IN"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088F1959-3AE2-0934-9D81-CC3E05A95885}"/>
              </a:ext>
            </a:extLst>
          </p:cNvPr>
          <p:cNvSpPr/>
          <p:nvPr/>
        </p:nvSpPr>
        <p:spPr>
          <a:xfrm>
            <a:off x="3406140" y="1759887"/>
            <a:ext cx="2018714" cy="585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Random Frame Visualization</a:t>
            </a:r>
            <a:endParaRPr lang="en-IN"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0E26FB4-A2F7-EFE8-09A3-0CA4CCE1373B}"/>
              </a:ext>
            </a:extLst>
          </p:cNvPr>
          <p:cNvSpPr/>
          <p:nvPr/>
        </p:nvSpPr>
        <p:spPr>
          <a:xfrm>
            <a:off x="6392402" y="1759887"/>
            <a:ext cx="2018714" cy="585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PSO Hyperparameter Optimization Function</a:t>
            </a:r>
            <a:endParaRPr lang="en-IN"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7BA5760-9AB9-29E0-D301-C11C52B681A8}"/>
              </a:ext>
            </a:extLst>
          </p:cNvPr>
          <p:cNvSpPr/>
          <p:nvPr/>
        </p:nvSpPr>
        <p:spPr>
          <a:xfrm>
            <a:off x="6392402" y="2816085"/>
            <a:ext cx="2018714" cy="69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 Pre-Processing</a:t>
            </a:r>
            <a:endParaRPr lang="en-IN" dirty="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37C58C3A-61B5-299D-C8BE-63F5FF2923C8}"/>
              </a:ext>
            </a:extLst>
          </p:cNvPr>
          <p:cNvSpPr/>
          <p:nvPr/>
        </p:nvSpPr>
        <p:spPr>
          <a:xfrm>
            <a:off x="3394907" y="2846653"/>
            <a:ext cx="2018714" cy="69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Create convLSTM Model</a:t>
            </a:r>
            <a:endParaRPr lang="en-IN"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DD871BEB-B202-2FA6-65B0-321D1FA10688}"/>
              </a:ext>
            </a:extLst>
          </p:cNvPr>
          <p:cNvSpPr/>
          <p:nvPr/>
        </p:nvSpPr>
        <p:spPr>
          <a:xfrm>
            <a:off x="419384" y="2846653"/>
            <a:ext cx="2018714" cy="69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Find the Best Hyperparameter and create Model</a:t>
            </a:r>
            <a:endParaRPr lang="en-I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1BC21810-4E20-61A4-48A2-B31E090E0184}"/>
              </a:ext>
            </a:extLst>
          </p:cNvPr>
          <p:cNvSpPr/>
          <p:nvPr/>
        </p:nvSpPr>
        <p:spPr>
          <a:xfrm>
            <a:off x="6392402" y="4047292"/>
            <a:ext cx="2018714" cy="772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Model Saved</a:t>
            </a:r>
            <a:endParaRPr lang="en-IN"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061FDBBC-D01E-A8EA-F376-E98F52F4E879}"/>
              </a:ext>
            </a:extLst>
          </p:cNvPr>
          <p:cNvSpPr/>
          <p:nvPr/>
        </p:nvSpPr>
        <p:spPr>
          <a:xfrm>
            <a:off x="416361" y="4057800"/>
            <a:ext cx="2018714" cy="761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Model Training on Best Hyperparameter created Model</a:t>
            </a:r>
            <a:endParaRPr lang="en-IN"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D4B032F7-04C6-44C5-A03F-0248A2F9D265}"/>
              </a:ext>
            </a:extLst>
          </p:cNvPr>
          <p:cNvSpPr/>
          <p:nvPr/>
        </p:nvSpPr>
        <p:spPr>
          <a:xfrm>
            <a:off x="3418790" y="4047293"/>
            <a:ext cx="2018714" cy="7721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Model_Evaluation</a:t>
            </a:r>
            <a:endParaRPr lang="en-IN" dirty="0">
              <a:latin typeface="Times New Roman" panose="02020603050405020304" pitchFamily="18" charset="0"/>
              <a:cs typeface="Times New Roman" panose="02020603050405020304" pitchFamily="18" charset="0"/>
            </a:endParaRPr>
          </a:p>
        </p:txBody>
      </p:sp>
      <p:sp>
        <p:nvSpPr>
          <p:cNvPr id="24" name="Arrow: Right 23">
            <a:extLst>
              <a:ext uri="{FF2B5EF4-FFF2-40B4-BE49-F238E27FC236}">
                <a16:creationId xmlns:a16="http://schemas.microsoft.com/office/drawing/2014/main" id="{320B795C-0432-005B-E393-5ADAB2BF5B87}"/>
              </a:ext>
            </a:extLst>
          </p:cNvPr>
          <p:cNvSpPr/>
          <p:nvPr/>
        </p:nvSpPr>
        <p:spPr>
          <a:xfrm>
            <a:off x="2463893" y="1917983"/>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ED970CD0-483A-7B5E-BCA2-2C519F395D51}"/>
              </a:ext>
            </a:extLst>
          </p:cNvPr>
          <p:cNvSpPr/>
          <p:nvPr/>
        </p:nvSpPr>
        <p:spPr>
          <a:xfrm>
            <a:off x="5438081" y="1924667"/>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6669C162-CCDE-0366-9F98-91A3A0422E9C}"/>
              </a:ext>
            </a:extLst>
          </p:cNvPr>
          <p:cNvSpPr/>
          <p:nvPr/>
        </p:nvSpPr>
        <p:spPr>
          <a:xfrm rot="10800000">
            <a:off x="5436522" y="3067885"/>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7682A523-8F24-9F7D-57E2-B86F704CB9D7}"/>
              </a:ext>
            </a:extLst>
          </p:cNvPr>
          <p:cNvSpPr/>
          <p:nvPr/>
        </p:nvSpPr>
        <p:spPr>
          <a:xfrm rot="10800000">
            <a:off x="2460056" y="3047831"/>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375CD24F-D56F-5D53-BD3E-494C8121BB17}"/>
              </a:ext>
            </a:extLst>
          </p:cNvPr>
          <p:cNvSpPr/>
          <p:nvPr/>
        </p:nvSpPr>
        <p:spPr>
          <a:xfrm>
            <a:off x="2460055" y="4290449"/>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4FAE669D-A46C-88D7-BEA7-5E8A0B3FAB82}"/>
              </a:ext>
            </a:extLst>
          </p:cNvPr>
          <p:cNvSpPr/>
          <p:nvPr/>
        </p:nvSpPr>
        <p:spPr>
          <a:xfrm>
            <a:off x="5461387" y="4273250"/>
            <a:ext cx="931014" cy="2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3A391413-0912-6AFA-80AB-654EEAB5FAA7}"/>
              </a:ext>
            </a:extLst>
          </p:cNvPr>
          <p:cNvSpPr/>
          <p:nvPr/>
        </p:nvSpPr>
        <p:spPr>
          <a:xfrm>
            <a:off x="7258929" y="2345510"/>
            <a:ext cx="260253" cy="4705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Down 31">
            <a:extLst>
              <a:ext uri="{FF2B5EF4-FFF2-40B4-BE49-F238E27FC236}">
                <a16:creationId xmlns:a16="http://schemas.microsoft.com/office/drawing/2014/main" id="{BFF1F341-B571-5774-4F46-186997061F68}"/>
              </a:ext>
            </a:extLst>
          </p:cNvPr>
          <p:cNvSpPr/>
          <p:nvPr/>
        </p:nvSpPr>
        <p:spPr>
          <a:xfrm>
            <a:off x="1199611" y="3546149"/>
            <a:ext cx="260253" cy="5116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1658258"/>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p:nvPr/>
        </p:nvSpPr>
        <p:spPr>
          <a:xfrm>
            <a:off x="1104400" y="1615025"/>
            <a:ext cx="1671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lt1"/>
                </a:solidFill>
                <a:latin typeface="Roboto Slab"/>
                <a:ea typeface="Roboto Slab"/>
                <a:cs typeface="Roboto Slab"/>
                <a:sym typeface="Roboto Slab"/>
              </a:rPr>
              <a:t>Performance Metrics</a:t>
            </a:r>
            <a:endParaRPr sz="2200" b="1" i="0" u="none" strike="noStrike" cap="none">
              <a:solidFill>
                <a:schemeClr val="lt1"/>
              </a:solidFill>
              <a:latin typeface="Roboto Slab"/>
              <a:ea typeface="Roboto Slab"/>
              <a:cs typeface="Roboto Slab"/>
              <a:sym typeface="Roboto Slab"/>
            </a:endParaRPr>
          </a:p>
        </p:txBody>
      </p:sp>
      <p:sp>
        <p:nvSpPr>
          <p:cNvPr id="279" name="Google Shape;279;p37"/>
          <p:cNvSpPr/>
          <p:nvPr/>
        </p:nvSpPr>
        <p:spPr>
          <a:xfrm>
            <a:off x="320900" y="0"/>
            <a:ext cx="2869200" cy="5143500"/>
          </a:xfrm>
          <a:prstGeom prst="flowChartDelay">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txBox="1"/>
          <p:nvPr/>
        </p:nvSpPr>
        <p:spPr>
          <a:xfrm>
            <a:off x="271550" y="2065675"/>
            <a:ext cx="2766000" cy="1077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 sz="2900" b="0" i="0" u="none" strike="noStrike" cap="none" dirty="0">
                <a:solidFill>
                  <a:schemeClr val="lt1"/>
                </a:solidFill>
                <a:latin typeface="Roboto Slab"/>
                <a:ea typeface="Roboto Slab"/>
                <a:cs typeface="Roboto Slab"/>
                <a:sym typeface="Roboto Slab"/>
              </a:rPr>
              <a:t>Classification and Analysis:</a:t>
            </a:r>
            <a:endParaRPr sz="2900" b="0" i="0" u="none" strike="noStrike" cap="none" dirty="0">
              <a:solidFill>
                <a:schemeClr val="lt1"/>
              </a:solidFill>
              <a:latin typeface="Roboto Slab"/>
              <a:ea typeface="Roboto Slab"/>
              <a:cs typeface="Roboto Slab"/>
              <a:sym typeface="Roboto Slab"/>
            </a:endParaRPr>
          </a:p>
        </p:txBody>
      </p:sp>
      <p:sp>
        <p:nvSpPr>
          <p:cNvPr id="281" name="Google Shape;281;p37"/>
          <p:cNvSpPr txBox="1"/>
          <p:nvPr/>
        </p:nvSpPr>
        <p:spPr>
          <a:xfrm>
            <a:off x="3239450" y="401173"/>
            <a:ext cx="5953900" cy="4406304"/>
          </a:xfrm>
          <a:prstGeom prst="rect">
            <a:avLst/>
          </a:prstGeom>
          <a:noFill/>
          <a:ln>
            <a:noFill/>
          </a:ln>
        </p:spPr>
        <p:txBody>
          <a:bodyPr spcFirstLastPara="1" wrap="square" lIns="91425" tIns="91425" rIns="91425" bIns="91425" anchor="t" anchorCtr="0">
            <a:spAutoFit/>
          </a:bodyPr>
          <a:lstStyle/>
          <a:p>
            <a:pPr marL="457200" marR="0" lvl="0" indent="-355600" algn="l" rtl="0">
              <a:spcBef>
                <a:spcPts val="200"/>
              </a:spcBef>
              <a:spcAft>
                <a:spcPts val="0"/>
              </a:spcAft>
              <a:buSzPts val="2000"/>
              <a:buFont typeface="Roboto Slab"/>
              <a:buChar char="➔"/>
            </a:pPr>
            <a:r>
              <a:rPr lang="en-IN" sz="2400" b="1" dirty="0">
                <a:latin typeface="Times New Roman" panose="02020603050405020304" pitchFamily="18" charset="0"/>
                <a:ea typeface="Roboto Slab"/>
                <a:cs typeface="Times New Roman" panose="02020603050405020304" pitchFamily="18" charset="0"/>
                <a:sym typeface="Roboto Slab"/>
              </a:rPr>
              <a:t>Accuracy</a:t>
            </a:r>
            <a:r>
              <a:rPr lang="en-IN" sz="2800" b="1" dirty="0">
                <a:latin typeface="Times New Roman" panose="02020603050405020304" pitchFamily="18" charset="0"/>
                <a:ea typeface="Roboto Slab"/>
                <a:cs typeface="Times New Roman" panose="02020603050405020304" pitchFamily="18" charset="0"/>
                <a:sym typeface="Roboto Slab"/>
              </a:rPr>
              <a:t> </a:t>
            </a:r>
            <a:endParaRPr lang="en-IN" sz="2800" dirty="0">
              <a:latin typeface="Times New Roman" panose="02020603050405020304" pitchFamily="18" charset="0"/>
              <a:ea typeface="Roboto Slab"/>
              <a:cs typeface="Times New Roman" panose="02020603050405020304" pitchFamily="18" charset="0"/>
              <a:sym typeface="Roboto Slab"/>
            </a:endParaRPr>
          </a:p>
          <a:p>
            <a:pPr marL="742950" marR="0" lvl="0" indent="-285750" algn="l" rtl="0">
              <a:spcBef>
                <a:spcPts val="200"/>
              </a:spcBef>
              <a:spcAft>
                <a:spcPts val="0"/>
              </a:spcAft>
              <a:buFont typeface="Wingdings" panose="05000000000000000000" pitchFamily="2" charset="2"/>
              <a:buChar char="§"/>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A</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 𝑇𝑃 +TN </a:t>
            </a: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𝑇𝑃 +TN +𝐹P +FN</a:t>
            </a:r>
          </a:p>
          <a:p>
            <a:pPr marL="457200" marR="0" lvl="0" algn="l" rtl="0">
              <a:spcBef>
                <a:spcPts val="200"/>
              </a:spcBef>
              <a:spcAft>
                <a:spcPts val="0"/>
              </a:spcAft>
            </a:pPr>
            <a:r>
              <a:rPr lang="en" sz="2400" dirty="0">
                <a:latin typeface="Times New Roman" panose="02020603050405020304" pitchFamily="18" charset="0"/>
                <a:ea typeface="Roboto Slab"/>
                <a:cs typeface="Times New Roman" panose="02020603050405020304" pitchFamily="18" charset="0"/>
                <a:sym typeface="Roboto Slab"/>
              </a:rPr>
              <a:t>	</a:t>
            </a:r>
            <a:endParaRPr sz="2400" dirty="0">
              <a:latin typeface="Times New Roman" panose="02020603050405020304" pitchFamily="18" charset="0"/>
              <a:ea typeface="Roboto Slab"/>
              <a:cs typeface="Times New Roman" panose="02020603050405020304" pitchFamily="18" charset="0"/>
              <a:sym typeface="Roboto Slab"/>
            </a:endParaRPr>
          </a:p>
          <a:p>
            <a:pPr marL="457200" marR="0" lvl="0" indent="-355600" algn="l" rtl="0">
              <a:spcBef>
                <a:spcPts val="200"/>
              </a:spcBef>
              <a:spcAft>
                <a:spcPts val="0"/>
              </a:spcAft>
              <a:buClr>
                <a:srgbClr val="000000"/>
              </a:buClr>
              <a:buSzPts val="2000"/>
              <a:buFont typeface="Roboto Slab"/>
              <a:buChar char="➔"/>
            </a:pPr>
            <a:r>
              <a:rPr lang="en" sz="2400" b="1" dirty="0">
                <a:latin typeface="Times New Roman" panose="02020603050405020304" pitchFamily="18" charset="0"/>
                <a:ea typeface="Roboto Slab"/>
                <a:cs typeface="Times New Roman" panose="02020603050405020304" pitchFamily="18" charset="0"/>
                <a:sym typeface="Roboto Slab"/>
              </a:rPr>
              <a:t>Recall</a:t>
            </a:r>
            <a:r>
              <a:rPr lang="en" sz="2400" b="0" i="0" u="none" strike="noStrike" cap="none" dirty="0">
                <a:solidFill>
                  <a:srgbClr val="000000"/>
                </a:solidFill>
                <a:latin typeface="Times New Roman" panose="02020603050405020304" pitchFamily="18" charset="0"/>
                <a:ea typeface="Roboto Slab"/>
                <a:cs typeface="Times New Roman" panose="02020603050405020304" pitchFamily="18" charset="0"/>
                <a:sym typeface="Roboto Slab"/>
              </a:rPr>
              <a:t> </a:t>
            </a:r>
            <a:endParaRPr sz="2400" b="0" i="0" u="none" strike="noStrike" cap="none" dirty="0">
              <a:solidFill>
                <a:srgbClr val="000000"/>
              </a:solidFill>
              <a:latin typeface="Times New Roman" panose="02020603050405020304" pitchFamily="18" charset="0"/>
              <a:ea typeface="Roboto Slab"/>
              <a:cs typeface="Times New Roman" panose="02020603050405020304" pitchFamily="18" charset="0"/>
              <a:sym typeface="Roboto Slab"/>
            </a:endParaRPr>
          </a:p>
          <a:p>
            <a:pPr marL="742950" marR="0" lvl="0" indent="-285750" algn="l" rtl="0">
              <a:spcBef>
                <a:spcPts val="200"/>
              </a:spcBef>
              <a:spcAft>
                <a:spcPts val="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 = 𝑇𝑃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𝑇𝑃 + 𝐹𝑁</a:t>
            </a:r>
          </a:p>
          <a:p>
            <a:pPr marL="457200" marR="0" lvl="0" algn="l" rtl="0">
              <a:spcBef>
                <a:spcPts val="200"/>
              </a:spcBef>
              <a:spcAft>
                <a:spcPts val="0"/>
              </a:spcAft>
            </a:pPr>
            <a:endParaRPr sz="2400" dirty="0">
              <a:latin typeface="Times New Roman" panose="02020603050405020304" pitchFamily="18" charset="0"/>
              <a:ea typeface="Roboto Slab"/>
              <a:cs typeface="Times New Roman" panose="02020603050405020304" pitchFamily="18" charset="0"/>
              <a:sym typeface="Roboto Slab"/>
            </a:endParaRPr>
          </a:p>
          <a:p>
            <a:pPr marL="457200" marR="0" lvl="0" indent="-355600" algn="l" rtl="0">
              <a:spcBef>
                <a:spcPts val="200"/>
              </a:spcBef>
              <a:spcAft>
                <a:spcPts val="0"/>
              </a:spcAft>
              <a:buSzPts val="2000"/>
              <a:buFont typeface="Roboto Slab"/>
              <a:buChar char="➔"/>
            </a:pPr>
            <a:r>
              <a:rPr lang="en" sz="2400" b="1" dirty="0">
                <a:latin typeface="Times New Roman" panose="02020603050405020304" pitchFamily="18" charset="0"/>
                <a:ea typeface="Roboto Slab"/>
                <a:cs typeface="Times New Roman" panose="02020603050405020304" pitchFamily="18" charset="0"/>
                <a:sym typeface="Roboto Slab"/>
              </a:rPr>
              <a:t>Precision</a:t>
            </a:r>
            <a:endParaRPr sz="2400" dirty="0">
              <a:latin typeface="Times New Roman" panose="02020603050405020304" pitchFamily="18" charset="0"/>
              <a:ea typeface="Roboto Slab"/>
              <a:cs typeface="Times New Roman" panose="02020603050405020304" pitchFamily="18" charset="0"/>
              <a:sym typeface="Roboto Slab"/>
            </a:endParaRPr>
          </a:p>
          <a:p>
            <a:pPr marL="742950" marR="0" lvl="0" indent="-285750" algn="l" rtl="0">
              <a:spcBef>
                <a:spcPts val="200"/>
              </a:spcBef>
              <a:spcAft>
                <a:spcPts val="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 = 𝑇𝑃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𝑇𝑃 + 𝐹P</a:t>
            </a:r>
          </a:p>
          <a:p>
            <a:pPr marL="457200" marR="0" lvl="0" algn="l" rtl="0">
              <a:spcBef>
                <a:spcPts val="20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lvl="0" indent="-355600" algn="l" rtl="0">
              <a:spcBef>
                <a:spcPts val="200"/>
              </a:spcBef>
              <a:spcAft>
                <a:spcPts val="0"/>
              </a:spcAft>
              <a:buSzPts val="2000"/>
              <a:buFont typeface="Roboto Slab"/>
              <a:buChar char="➔"/>
            </a:pPr>
            <a:r>
              <a:rPr lang="en-IN" sz="2400" b="1" dirty="0">
                <a:latin typeface="Times New Roman" panose="02020603050405020304" pitchFamily="18" charset="0"/>
                <a:ea typeface="Roboto Slab"/>
                <a:cs typeface="Times New Roman" panose="02020603050405020304" pitchFamily="18" charset="0"/>
                <a:sym typeface="Roboto Slab"/>
              </a:rPr>
              <a:t>F-Score</a:t>
            </a:r>
          </a:p>
          <a:p>
            <a:pPr marL="742950" indent="-285750">
              <a:spcBef>
                <a:spcPts val="200"/>
              </a:spcBef>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F-Score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𝑇𝑃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𝑇𝑃 +  ½(FP +FN)</a:t>
            </a:r>
            <a:endParaRPr lang="en-IN" sz="20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282" name="Google Shape;28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16</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p:nvPr/>
        </p:nvSpPr>
        <p:spPr>
          <a:xfrm>
            <a:off x="1104400" y="1615025"/>
            <a:ext cx="16719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chemeClr val="lt1"/>
                </a:solidFill>
                <a:latin typeface="Roboto Slab"/>
                <a:ea typeface="Roboto Slab"/>
                <a:cs typeface="Roboto Slab"/>
                <a:sym typeface="Roboto Slab"/>
              </a:rPr>
              <a:t>Performance Metrics</a:t>
            </a:r>
            <a:endParaRPr sz="2200" b="1" i="0" u="none" strike="noStrike" cap="none">
              <a:solidFill>
                <a:schemeClr val="lt1"/>
              </a:solidFill>
              <a:latin typeface="Roboto Slab"/>
              <a:ea typeface="Roboto Slab"/>
              <a:cs typeface="Roboto Slab"/>
              <a:sym typeface="Roboto Slab"/>
            </a:endParaRPr>
          </a:p>
        </p:txBody>
      </p:sp>
      <p:sp>
        <p:nvSpPr>
          <p:cNvPr id="288" name="Google Shape;288;p38"/>
          <p:cNvSpPr/>
          <p:nvPr/>
        </p:nvSpPr>
        <p:spPr>
          <a:xfrm>
            <a:off x="320900" y="0"/>
            <a:ext cx="2869200" cy="5143500"/>
          </a:xfrm>
          <a:prstGeom prst="flowChartDelay">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8"/>
          <p:cNvSpPr txBox="1"/>
          <p:nvPr/>
        </p:nvSpPr>
        <p:spPr>
          <a:xfrm>
            <a:off x="424100" y="2035664"/>
            <a:ext cx="2766000" cy="6309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 sz="2900" b="0" i="0" u="none" strike="noStrike" cap="none" dirty="0">
                <a:solidFill>
                  <a:schemeClr val="lt1"/>
                </a:solidFill>
                <a:latin typeface="Roboto Slab"/>
                <a:ea typeface="Roboto Slab"/>
                <a:cs typeface="Roboto Slab"/>
                <a:sym typeface="Roboto Slab"/>
              </a:rPr>
              <a:t>Classification</a:t>
            </a:r>
          </a:p>
        </p:txBody>
      </p:sp>
      <p:sp>
        <p:nvSpPr>
          <p:cNvPr id="291" name="Google Shape;291;p38"/>
          <p:cNvSpPr txBox="1"/>
          <p:nvPr/>
        </p:nvSpPr>
        <p:spPr>
          <a:xfrm>
            <a:off x="3190099" y="429681"/>
            <a:ext cx="5831058" cy="738633"/>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Medium"/>
              <a:buChar char="➔"/>
            </a:pPr>
            <a:r>
              <a:rPr lang="en" sz="1800" i="0" u="none" strike="noStrike" cap="none" dirty="0">
                <a:solidFill>
                  <a:srgbClr val="000000"/>
                </a:solidFill>
                <a:latin typeface="Roboto Slab Medium"/>
                <a:ea typeface="Roboto Slab Medium"/>
                <a:cs typeface="Roboto Slab Medium"/>
                <a:sym typeface="Roboto Slab Medium"/>
              </a:rPr>
              <a:t>Performance Evaluation </a:t>
            </a:r>
            <a:r>
              <a:rPr lang="en" sz="1800" dirty="0">
                <a:latin typeface="Roboto Slab Medium"/>
                <a:ea typeface="Roboto Slab Medium"/>
                <a:cs typeface="Roboto Slab Medium"/>
                <a:sym typeface="Roboto Slab Medium"/>
              </a:rPr>
              <a:t>of </a:t>
            </a:r>
          </a:p>
          <a:p>
            <a:pPr marL="114300" marR="0" lvl="0" algn="l" rtl="0">
              <a:lnSpc>
                <a:spcPct val="100000"/>
              </a:lnSpc>
              <a:spcBef>
                <a:spcPts val="0"/>
              </a:spcBef>
              <a:spcAft>
                <a:spcPts val="0"/>
              </a:spcAft>
              <a:buClr>
                <a:srgbClr val="000000"/>
              </a:buClr>
              <a:buSzPts val="1800"/>
            </a:pPr>
            <a:r>
              <a:rPr lang="en" sz="1800" dirty="0">
                <a:latin typeface="Roboto Slab Medium"/>
                <a:ea typeface="Roboto Slab Medium"/>
                <a:cs typeface="Roboto Slab Medium"/>
                <a:sym typeface="Roboto Slab Medium"/>
              </a:rPr>
              <a:t>      convLSTM VS convLSTM With PSO</a:t>
            </a:r>
            <a:endParaRPr sz="1800" i="0" u="none" strike="noStrike" cap="none" dirty="0">
              <a:solidFill>
                <a:srgbClr val="000000"/>
              </a:solidFill>
              <a:latin typeface="Roboto Slab Medium"/>
              <a:ea typeface="Roboto Slab Medium"/>
              <a:cs typeface="Roboto Slab Medium"/>
              <a:sym typeface="Roboto Slab Medium"/>
            </a:endParaRPr>
          </a:p>
        </p:txBody>
      </p:sp>
      <p:sp>
        <p:nvSpPr>
          <p:cNvPr id="292" name="Google Shape;29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17</a:t>
            </a:fld>
            <a:endParaRPr>
              <a:solidFill>
                <a:srgbClr val="222222"/>
              </a:solidFill>
            </a:endParaRPr>
          </a:p>
        </p:txBody>
      </p:sp>
      <p:pic>
        <p:nvPicPr>
          <p:cNvPr id="3" name="Picture 2">
            <a:extLst>
              <a:ext uri="{FF2B5EF4-FFF2-40B4-BE49-F238E27FC236}">
                <a16:creationId xmlns:a16="http://schemas.microsoft.com/office/drawing/2014/main" id="{0E1522AA-946F-7B04-96FC-86A72B8DFCFC}"/>
              </a:ext>
            </a:extLst>
          </p:cNvPr>
          <p:cNvPicPr>
            <a:picLocks noChangeAspect="1"/>
          </p:cNvPicPr>
          <p:nvPr/>
        </p:nvPicPr>
        <p:blipFill>
          <a:blip r:embed="rId3"/>
          <a:stretch>
            <a:fillRect/>
          </a:stretch>
        </p:blipFill>
        <p:spPr>
          <a:xfrm>
            <a:off x="3307671" y="1280160"/>
            <a:ext cx="5515429" cy="3273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dirty="0">
                <a:solidFill>
                  <a:schemeClr val="lt1"/>
                </a:solidFill>
              </a:rPr>
              <a:t>Results</a:t>
            </a:r>
            <a:endParaRPr sz="2600" dirty="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18</a:t>
            </a:fld>
            <a:endParaRPr>
              <a:solidFill>
                <a:srgbClr val="222222"/>
              </a:solidFill>
            </a:endParaRPr>
          </a:p>
        </p:txBody>
      </p:sp>
      <p:pic>
        <p:nvPicPr>
          <p:cNvPr id="2" name="Picture 1">
            <a:extLst>
              <a:ext uri="{FF2B5EF4-FFF2-40B4-BE49-F238E27FC236}">
                <a16:creationId xmlns:a16="http://schemas.microsoft.com/office/drawing/2014/main" id="{127B76EC-89A3-D65E-9F4E-8C4D2C813E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888" y="2063765"/>
            <a:ext cx="3649626" cy="2892758"/>
          </a:xfrm>
          <a:prstGeom prst="rect">
            <a:avLst/>
          </a:prstGeom>
          <a:noFill/>
          <a:ln>
            <a:solidFill>
              <a:schemeClr val="tx1"/>
            </a:solidFill>
          </a:ln>
        </p:spPr>
      </p:pic>
      <p:pic>
        <p:nvPicPr>
          <p:cNvPr id="4" name="Picture 3">
            <a:extLst>
              <a:ext uri="{FF2B5EF4-FFF2-40B4-BE49-F238E27FC236}">
                <a16:creationId xmlns:a16="http://schemas.microsoft.com/office/drawing/2014/main" id="{19FD6DAA-FAC1-992A-820B-2ED758031F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6635" y="2063765"/>
            <a:ext cx="3797758" cy="2892758"/>
          </a:xfrm>
          <a:prstGeom prst="rect">
            <a:avLst/>
          </a:prstGeom>
          <a:noFill/>
          <a:ln>
            <a:solidFill>
              <a:schemeClr val="tx1"/>
            </a:solidFill>
          </a:ln>
        </p:spPr>
      </p:pic>
      <p:sp>
        <p:nvSpPr>
          <p:cNvPr id="8" name="Google Shape;291;p38">
            <a:extLst>
              <a:ext uri="{FF2B5EF4-FFF2-40B4-BE49-F238E27FC236}">
                <a16:creationId xmlns:a16="http://schemas.microsoft.com/office/drawing/2014/main" id="{31813762-657F-108B-46C1-4842EFC56C57}"/>
              </a:ext>
            </a:extLst>
          </p:cNvPr>
          <p:cNvSpPr txBox="1"/>
          <p:nvPr/>
        </p:nvSpPr>
        <p:spPr>
          <a:xfrm>
            <a:off x="241667" y="1572904"/>
            <a:ext cx="4019594" cy="430857"/>
          </a:xfrm>
          <a:prstGeom prst="rect">
            <a:avLst/>
          </a:prstGeom>
          <a:noFill/>
          <a:ln>
            <a:noFill/>
          </a:ln>
        </p:spPr>
        <p:txBody>
          <a:bodyPr spcFirstLastPara="1" wrap="square" lIns="91425" tIns="91425" rIns="91425" bIns="91425" anchor="t" anchorCtr="0">
            <a:spAutoFit/>
          </a:bodyPr>
          <a:lstStyle/>
          <a:p>
            <a:pPr marL="457200" indent="-342900">
              <a:buSzPts val="1800"/>
              <a:buFont typeface="Roboto Slab Medium"/>
              <a:buChar char="➔"/>
            </a:pPr>
            <a:r>
              <a:rPr lang="en-US" sz="1600" b="1" dirty="0">
                <a:solidFill>
                  <a:schemeClr val="tx2">
                    <a:lumMod val="10000"/>
                  </a:schemeClr>
                </a:solidFill>
                <a:effectLst/>
                <a:latin typeface="Times New Roman" panose="02020603050405020304" pitchFamily="18" charset="0"/>
                <a:ea typeface="Times New Roman" panose="02020603050405020304" pitchFamily="18" charset="0"/>
              </a:rPr>
              <a:t>Total loss vs total validation loss</a:t>
            </a:r>
            <a:endParaRPr lang="en-US" sz="1600" u="none" strike="noStrike" cap="none" dirty="0">
              <a:solidFill>
                <a:schemeClr val="tx2">
                  <a:lumMod val="10000"/>
                </a:schemeClr>
              </a:solidFill>
              <a:latin typeface="Roboto Slab Medium"/>
              <a:ea typeface="Roboto Slab Medium"/>
              <a:cs typeface="Roboto Slab Medium"/>
              <a:sym typeface="Roboto Slab Medium"/>
            </a:endParaRPr>
          </a:p>
        </p:txBody>
      </p:sp>
      <p:sp>
        <p:nvSpPr>
          <p:cNvPr id="12" name="Google Shape;291;p38">
            <a:extLst>
              <a:ext uri="{FF2B5EF4-FFF2-40B4-BE49-F238E27FC236}">
                <a16:creationId xmlns:a16="http://schemas.microsoft.com/office/drawing/2014/main" id="{2A4EB45A-905A-6E5B-7FDA-4B053F8F5B86}"/>
              </a:ext>
            </a:extLst>
          </p:cNvPr>
          <p:cNvSpPr txBox="1"/>
          <p:nvPr/>
        </p:nvSpPr>
        <p:spPr>
          <a:xfrm>
            <a:off x="4269871" y="1632908"/>
            <a:ext cx="4751287" cy="430857"/>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Medium"/>
              <a:buChar char="➔"/>
            </a:pPr>
            <a:r>
              <a:rPr lang="en-US" sz="1600" b="1" dirty="0">
                <a:solidFill>
                  <a:schemeClr val="tx2">
                    <a:lumMod val="10000"/>
                  </a:schemeClr>
                </a:solidFill>
                <a:effectLst/>
                <a:latin typeface="Times New Roman" panose="02020603050405020304" pitchFamily="18" charset="0"/>
                <a:ea typeface="Times New Roman" panose="02020603050405020304" pitchFamily="18" charset="0"/>
              </a:rPr>
              <a:t>Total Accuracy vs Total validation Accuracy</a:t>
            </a:r>
            <a:endParaRPr sz="1600" b="1" u="none" strike="noStrike" cap="none" dirty="0">
              <a:solidFill>
                <a:schemeClr val="tx2">
                  <a:lumMod val="10000"/>
                </a:schemeClr>
              </a:solidFill>
              <a:latin typeface="Roboto Slab Medium"/>
              <a:ea typeface="Roboto Slab Medium"/>
              <a:cs typeface="Roboto Slab Medium"/>
              <a:sym typeface="Roboto Slab Medium"/>
            </a:endParaRPr>
          </a:p>
        </p:txBody>
      </p:sp>
    </p:spTree>
    <p:extLst>
      <p:ext uri="{BB962C8B-B14F-4D97-AF65-F5344CB8AC3E}">
        <p14:creationId xmlns:p14="http://schemas.microsoft.com/office/powerpoint/2010/main" val="3101943213"/>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dirty="0">
                <a:solidFill>
                  <a:schemeClr val="lt1"/>
                </a:solidFill>
              </a:rPr>
              <a:t>Results</a:t>
            </a:r>
            <a:endParaRPr sz="2600" dirty="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19</a:t>
            </a:fld>
            <a:endParaRPr>
              <a:solidFill>
                <a:srgbClr val="222222"/>
              </a:solidFill>
            </a:endParaRPr>
          </a:p>
        </p:txBody>
      </p:sp>
      <p:sp>
        <p:nvSpPr>
          <p:cNvPr id="6" name="TextBox 5">
            <a:extLst>
              <a:ext uri="{FF2B5EF4-FFF2-40B4-BE49-F238E27FC236}">
                <a16:creationId xmlns:a16="http://schemas.microsoft.com/office/drawing/2014/main" id="{7B613805-FD9B-0915-186D-E2FE3B6DFD1D}"/>
              </a:ext>
            </a:extLst>
          </p:cNvPr>
          <p:cNvSpPr txBox="1"/>
          <p:nvPr/>
        </p:nvSpPr>
        <p:spPr>
          <a:xfrm>
            <a:off x="512650" y="3816643"/>
            <a:ext cx="4572000" cy="461665"/>
          </a:xfrm>
          <a:prstGeom prst="rect">
            <a:avLst/>
          </a:prstGeom>
          <a:noFill/>
        </p:spPr>
        <p:txBody>
          <a:bodyPr wrap="square">
            <a:spAutoFit/>
          </a:bodyPr>
          <a:lstStyle/>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81498F98-5F22-4140-331C-54081334C9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575" y="2019377"/>
            <a:ext cx="4300825" cy="3124123"/>
          </a:xfrm>
          <a:prstGeom prst="rect">
            <a:avLst/>
          </a:prstGeom>
          <a:noFill/>
          <a:ln>
            <a:solidFill>
              <a:schemeClr val="tx2">
                <a:lumMod val="10000"/>
              </a:schemeClr>
            </a:solidFill>
          </a:ln>
        </p:spPr>
      </p:pic>
      <p:sp>
        <p:nvSpPr>
          <p:cNvPr id="3" name="Google Shape;291;p38">
            <a:extLst>
              <a:ext uri="{FF2B5EF4-FFF2-40B4-BE49-F238E27FC236}">
                <a16:creationId xmlns:a16="http://schemas.microsoft.com/office/drawing/2014/main" id="{71232FD8-2C2D-DEB4-A344-FDC18AF5D8DF}"/>
              </a:ext>
            </a:extLst>
          </p:cNvPr>
          <p:cNvSpPr txBox="1"/>
          <p:nvPr/>
        </p:nvSpPr>
        <p:spPr>
          <a:xfrm>
            <a:off x="220822" y="1588520"/>
            <a:ext cx="4751287" cy="430857"/>
          </a:xfrm>
          <a:prstGeom prst="rect">
            <a:avLst/>
          </a:prstGeom>
          <a:noFill/>
          <a:ln>
            <a:noFill/>
          </a:ln>
        </p:spPr>
        <p:txBody>
          <a:bodyPr spcFirstLastPara="1" wrap="square" lIns="91425" tIns="91425" rIns="91425" bIns="91425" anchor="t" anchorCtr="0">
            <a:spAutoFit/>
          </a:bodyPr>
          <a:lstStyle/>
          <a:p>
            <a:pPr marL="457200" indent="-342900">
              <a:buSzPts val="1800"/>
              <a:buFont typeface="Roboto Slab Medium"/>
              <a:buChar char="➔"/>
            </a:pPr>
            <a:r>
              <a:rPr lang="en-US" sz="1600" b="1" dirty="0">
                <a:solidFill>
                  <a:schemeClr val="tx2">
                    <a:lumMod val="10000"/>
                  </a:schemeClr>
                </a:solidFill>
                <a:effectLst/>
                <a:latin typeface="Times New Roman" panose="02020603050405020304" pitchFamily="18" charset="0"/>
                <a:ea typeface="Times New Roman" panose="02020603050405020304" pitchFamily="18" charset="0"/>
              </a:rPr>
              <a:t>Confusion matrix of PSO Model</a:t>
            </a:r>
            <a:endParaRPr lang="en-US" sz="1600" b="1" dirty="0">
              <a:solidFill>
                <a:schemeClr val="tx2">
                  <a:lumMod val="10000"/>
                </a:schemeClr>
              </a:solidFill>
            </a:endParaRPr>
          </a:p>
        </p:txBody>
      </p:sp>
    </p:spTree>
    <p:extLst>
      <p:ext uri="{BB962C8B-B14F-4D97-AF65-F5344CB8AC3E}">
        <p14:creationId xmlns:p14="http://schemas.microsoft.com/office/powerpoint/2010/main" val="2346345845"/>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ctrTitle"/>
          </p:nvPr>
        </p:nvSpPr>
        <p:spPr>
          <a:xfrm>
            <a:off x="3698152" y="-324100"/>
            <a:ext cx="5445900" cy="5143500"/>
          </a:xfrm>
          <a:prstGeom prst="rect">
            <a:avLst/>
          </a:prstGeom>
          <a:noFill/>
          <a:ln>
            <a:noFill/>
          </a:ln>
        </p:spPr>
        <p:txBody>
          <a:bodyPr spcFirstLastPara="1" wrap="square" lIns="91425" tIns="91425" rIns="91425" bIns="91425" anchor="b" anchorCtr="0">
            <a:noAutofit/>
          </a:bodyPr>
          <a:lstStyle/>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Introduction</a:t>
            </a:r>
            <a:endParaRPr lang="en-US"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US" sz="2400" dirty="0">
                <a:solidFill>
                  <a:schemeClr val="tx2">
                    <a:lumMod val="10000"/>
                  </a:schemeClr>
                </a:solidFill>
              </a:rPr>
              <a:t>Literature Survey</a:t>
            </a: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Research Gap</a:t>
            </a:r>
            <a:endParaRPr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Novelty</a:t>
            </a:r>
            <a:endParaRPr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Methodology</a:t>
            </a:r>
            <a:endParaRPr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Results</a:t>
            </a:r>
            <a:endParaRPr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Advantages and Limitations</a:t>
            </a:r>
            <a:endParaRPr sz="2400" dirty="0">
              <a:solidFill>
                <a:schemeClr val="tx2">
                  <a:lumMod val="10000"/>
                </a:schemeClr>
              </a:solidFill>
            </a:endParaRPr>
          </a:p>
          <a:p>
            <a:pPr marL="457200" lvl="0" indent="-342900" algn="l" rtl="0">
              <a:lnSpc>
                <a:spcPct val="150000"/>
              </a:lnSpc>
              <a:spcBef>
                <a:spcPts val="0"/>
              </a:spcBef>
              <a:spcAft>
                <a:spcPts val="0"/>
              </a:spcAft>
              <a:buSzPts val="1800"/>
              <a:buFont typeface="Wingdings" panose="05000000000000000000" pitchFamily="2" charset="2"/>
              <a:buChar char="§"/>
            </a:pPr>
            <a:r>
              <a:rPr lang="en" sz="2400" dirty="0">
                <a:solidFill>
                  <a:schemeClr val="tx2">
                    <a:lumMod val="10000"/>
                  </a:schemeClr>
                </a:solidFill>
              </a:rPr>
              <a:t>Conclusion</a:t>
            </a:r>
            <a:endParaRPr sz="2400" dirty="0">
              <a:solidFill>
                <a:schemeClr val="tx2">
                  <a:lumMod val="10000"/>
                </a:schemeClr>
              </a:solidFill>
            </a:endParaRPr>
          </a:p>
        </p:txBody>
      </p:sp>
      <p:sp>
        <p:nvSpPr>
          <p:cNvPr id="156" name="Google Shape;156;p25"/>
          <p:cNvSpPr txBox="1"/>
          <p:nvPr/>
        </p:nvSpPr>
        <p:spPr>
          <a:xfrm>
            <a:off x="192100" y="1471200"/>
            <a:ext cx="2888100" cy="2201100"/>
          </a:xfrm>
          <a:prstGeom prst="rect">
            <a:avLst/>
          </a:prstGeom>
          <a:no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a:solidFill>
                  <a:schemeClr val="lt1"/>
                </a:solidFill>
                <a:latin typeface="Roboto Slab"/>
                <a:ea typeface="Roboto Slab"/>
                <a:cs typeface="Roboto Slab"/>
                <a:sym typeface="Roboto Slab"/>
              </a:rPr>
              <a:t>Contents</a:t>
            </a:r>
            <a:endParaRPr sz="4000" b="0" i="0" u="none" strike="noStrike" cap="none">
              <a:solidFill>
                <a:schemeClr val="lt1"/>
              </a:solidFill>
              <a:latin typeface="Roboto Slab"/>
              <a:ea typeface="Roboto Slab"/>
              <a:cs typeface="Roboto Slab"/>
              <a:sym typeface="Roboto Slab"/>
            </a:endParaRPr>
          </a:p>
        </p:txBody>
      </p:sp>
      <p:sp>
        <p:nvSpPr>
          <p:cNvPr id="157" name="Google Shape;15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dirty="0">
                <a:solidFill>
                  <a:schemeClr val="lt1"/>
                </a:solidFill>
              </a:rPr>
              <a:t>Results</a:t>
            </a:r>
            <a:endParaRPr sz="2600" dirty="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20</a:t>
            </a:fld>
            <a:endParaRPr>
              <a:solidFill>
                <a:srgbClr val="222222"/>
              </a:solidFill>
            </a:endParaRPr>
          </a:p>
        </p:txBody>
      </p:sp>
      <p:pic>
        <p:nvPicPr>
          <p:cNvPr id="3" name="Picture 2">
            <a:extLst>
              <a:ext uri="{FF2B5EF4-FFF2-40B4-BE49-F238E27FC236}">
                <a16:creationId xmlns:a16="http://schemas.microsoft.com/office/drawing/2014/main" id="{DE0EEE6D-65F2-CBC1-7E99-73EBFC5C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55" y="2081037"/>
            <a:ext cx="4093709" cy="2539542"/>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84F33582-C2D7-AD3F-A325-18B678309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168" y="2081037"/>
            <a:ext cx="3925990" cy="2543460"/>
          </a:xfrm>
          <a:prstGeom prst="rect">
            <a:avLst/>
          </a:prstGeom>
          <a:ln>
            <a:solidFill>
              <a:schemeClr val="tx2">
                <a:lumMod val="10000"/>
              </a:schemeClr>
            </a:solidFill>
          </a:ln>
        </p:spPr>
      </p:pic>
      <p:sp>
        <p:nvSpPr>
          <p:cNvPr id="12" name="TextBox 11">
            <a:extLst>
              <a:ext uri="{FF2B5EF4-FFF2-40B4-BE49-F238E27FC236}">
                <a16:creationId xmlns:a16="http://schemas.microsoft.com/office/drawing/2014/main" id="{BA13B8EE-9330-8249-AEF4-172A842E8206}"/>
              </a:ext>
            </a:extLst>
          </p:cNvPr>
          <p:cNvSpPr txBox="1"/>
          <p:nvPr/>
        </p:nvSpPr>
        <p:spPr>
          <a:xfrm>
            <a:off x="4914881" y="1628779"/>
            <a:ext cx="2764851" cy="307777"/>
          </a:xfrm>
          <a:prstGeom prst="rect">
            <a:avLst/>
          </a:prstGeom>
          <a:noFill/>
        </p:spPr>
        <p:txBody>
          <a:bodyPr wrap="square">
            <a:spAutoFit/>
          </a:bodyPr>
          <a:lstStyle/>
          <a:p>
            <a:pPr marL="457200" indent="-342900">
              <a:buSzPts val="1800"/>
              <a:buFont typeface="Roboto Slab Medium"/>
              <a:buChar char="➔"/>
            </a:pPr>
            <a:r>
              <a:rPr lang="en-US" sz="1400" b="1" dirty="0">
                <a:solidFill>
                  <a:schemeClr val="tx2">
                    <a:lumMod val="10000"/>
                  </a:schemeClr>
                </a:solidFill>
                <a:effectLst/>
                <a:latin typeface="Times New Roman" panose="02020603050405020304" pitchFamily="18" charset="0"/>
                <a:ea typeface="Times New Roman" panose="02020603050405020304" pitchFamily="18" charset="0"/>
              </a:rPr>
              <a:t>Output 2 of HAR System</a:t>
            </a:r>
            <a:endParaRPr lang="en-US" sz="2400" b="1" dirty="0">
              <a:solidFill>
                <a:schemeClr val="tx2">
                  <a:lumMod val="10000"/>
                </a:schemeClr>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545B6095-EC7D-550C-A5C1-5A8036934837}"/>
              </a:ext>
            </a:extLst>
          </p:cNvPr>
          <p:cNvSpPr txBox="1"/>
          <p:nvPr/>
        </p:nvSpPr>
        <p:spPr>
          <a:xfrm>
            <a:off x="344267" y="1628779"/>
            <a:ext cx="3017911" cy="338554"/>
          </a:xfrm>
          <a:prstGeom prst="rect">
            <a:avLst/>
          </a:prstGeom>
          <a:noFill/>
        </p:spPr>
        <p:txBody>
          <a:bodyPr wrap="square">
            <a:spAutoFit/>
          </a:bodyPr>
          <a:lstStyle/>
          <a:p>
            <a:pPr marL="457200" indent="-342900">
              <a:buSzPts val="1800"/>
              <a:buFont typeface="Roboto Slab Medium"/>
              <a:buChar char="➔"/>
            </a:pPr>
            <a:r>
              <a:rPr lang="en-US" sz="1600" b="1" dirty="0">
                <a:solidFill>
                  <a:schemeClr val="tx2">
                    <a:lumMod val="10000"/>
                  </a:schemeClr>
                </a:solidFill>
                <a:effectLst/>
                <a:latin typeface="Times New Roman" panose="02020603050405020304" pitchFamily="18" charset="0"/>
                <a:ea typeface="Times New Roman" panose="02020603050405020304" pitchFamily="18" charset="0"/>
              </a:rPr>
              <a:t>Output 1 of HAR System</a:t>
            </a:r>
            <a:endParaRPr lang="en-US" sz="2800" b="1" dirty="0">
              <a:solidFill>
                <a:schemeClr val="tx2">
                  <a:lumMod val="1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4806245"/>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p:nvPr/>
        </p:nvSpPr>
        <p:spPr>
          <a:xfrm>
            <a:off x="402114" y="902029"/>
            <a:ext cx="286082" cy="28608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0"/>
          <p:cNvSpPr txBox="1"/>
          <p:nvPr/>
        </p:nvSpPr>
        <p:spPr>
          <a:xfrm>
            <a:off x="851500" y="603100"/>
            <a:ext cx="2261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a:solidFill>
                  <a:schemeClr val="dk1"/>
                </a:solidFill>
                <a:latin typeface="Roboto Slab"/>
                <a:ea typeface="Roboto Slab"/>
                <a:cs typeface="Roboto Slab"/>
                <a:sym typeface="Roboto Slab"/>
              </a:rPr>
              <a:t>Advantages </a:t>
            </a:r>
            <a:endParaRPr sz="2600" b="1" i="0" u="none" strike="noStrike" cap="none">
              <a:solidFill>
                <a:schemeClr val="dk1"/>
              </a:solidFill>
              <a:latin typeface="Roboto Slab"/>
              <a:ea typeface="Roboto Slab"/>
              <a:cs typeface="Roboto Slab"/>
              <a:sym typeface="Roboto Slab"/>
            </a:endParaRPr>
          </a:p>
        </p:txBody>
      </p:sp>
      <p:sp>
        <p:nvSpPr>
          <p:cNvPr id="310" name="Google Shape;310;p40"/>
          <p:cNvSpPr txBox="1"/>
          <p:nvPr/>
        </p:nvSpPr>
        <p:spPr>
          <a:xfrm>
            <a:off x="5109500" y="1702600"/>
            <a:ext cx="3745500" cy="461635"/>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a:buChar char="➔"/>
            </a:pPr>
            <a:r>
              <a:rPr lang="en" sz="1800" dirty="0">
                <a:latin typeface="Roboto Slab"/>
                <a:ea typeface="Roboto Slab"/>
                <a:cs typeface="Roboto Slab"/>
                <a:sym typeface="Roboto Slab"/>
              </a:rPr>
              <a:t>Not take Multiple views</a:t>
            </a:r>
            <a:endParaRPr sz="1800" dirty="0">
              <a:latin typeface="Roboto Slab"/>
              <a:ea typeface="Roboto Slab"/>
              <a:cs typeface="Roboto Slab"/>
              <a:sym typeface="Roboto Slab"/>
            </a:endParaRPr>
          </a:p>
        </p:txBody>
      </p:sp>
      <p:sp>
        <p:nvSpPr>
          <p:cNvPr id="311" name="Google Shape;311;p40"/>
          <p:cNvSpPr txBox="1"/>
          <p:nvPr/>
        </p:nvSpPr>
        <p:spPr>
          <a:xfrm>
            <a:off x="769850" y="1702600"/>
            <a:ext cx="3745500" cy="3318827"/>
          </a:xfrm>
          <a:prstGeom prst="rect">
            <a:avLst/>
          </a:prstGeom>
          <a:noFill/>
          <a:ln>
            <a:noFill/>
          </a:ln>
        </p:spPr>
        <p:txBody>
          <a:bodyPr spcFirstLastPara="1" wrap="square" lIns="91425" tIns="91425" rIns="91425" bIns="91425" anchor="t" anchorCtr="0">
            <a:spAutoFit/>
          </a:bodyPr>
          <a:lstStyle/>
          <a:p>
            <a:pPr marL="457200" indent="-342900">
              <a:buSzPts val="1800"/>
              <a:buFont typeface="Roboto Slab"/>
              <a:buChar char="➔"/>
            </a:pPr>
            <a:r>
              <a:rPr lang="en-US" sz="1800" dirty="0"/>
              <a:t>Calculate a predictive model that can recognize a person ‘s activity.</a:t>
            </a:r>
            <a:endParaRPr sz="1800" b="0" i="0" u="none" strike="noStrike" cap="none" dirty="0">
              <a:solidFill>
                <a:srgbClr val="000000"/>
              </a:solidFill>
              <a:latin typeface="Roboto Slab"/>
              <a:ea typeface="Roboto Slab"/>
              <a:cs typeface="Roboto Slab"/>
              <a:sym typeface="Roboto Slab"/>
            </a:endParaRPr>
          </a:p>
          <a:p>
            <a:pPr marL="457200" indent="-342900">
              <a:spcBef>
                <a:spcPts val="1000"/>
              </a:spcBef>
              <a:buSzPts val="1800"/>
              <a:buFont typeface="Roboto Slab"/>
              <a:buChar char="➔"/>
            </a:pPr>
            <a:r>
              <a:rPr lang="en-US" sz="1800" dirty="0"/>
              <a:t>Discover Activity patterns </a:t>
            </a:r>
          </a:p>
          <a:p>
            <a:pPr marL="457200" marR="0" lvl="0" indent="-342900" algn="l" rtl="0">
              <a:lnSpc>
                <a:spcPct val="100000"/>
              </a:lnSpc>
              <a:spcBef>
                <a:spcPts val="1000"/>
              </a:spcBef>
              <a:spcAft>
                <a:spcPts val="0"/>
              </a:spcAft>
              <a:buClr>
                <a:srgbClr val="000000"/>
              </a:buClr>
              <a:buSzPts val="1800"/>
              <a:buFont typeface="Roboto Slab"/>
              <a:buChar char="➔"/>
            </a:pPr>
            <a:r>
              <a:rPr lang="en-US" sz="1800" b="0" i="0" u="none" strike="noStrike" cap="none" dirty="0">
                <a:solidFill>
                  <a:srgbClr val="000000"/>
                </a:solidFill>
                <a:latin typeface="Roboto Slab"/>
                <a:ea typeface="Roboto Slab"/>
                <a:cs typeface="Roboto Slab"/>
                <a:sym typeface="Roboto Slab"/>
              </a:rPr>
              <a:t>H</a:t>
            </a:r>
            <a:r>
              <a:rPr lang="en" sz="1800" b="0" i="0" u="none" strike="noStrike" cap="none" dirty="0">
                <a:solidFill>
                  <a:srgbClr val="000000"/>
                </a:solidFill>
                <a:latin typeface="Roboto Slab"/>
                <a:ea typeface="Roboto Slab"/>
                <a:cs typeface="Roboto Slab"/>
                <a:sym typeface="Roboto Slab"/>
              </a:rPr>
              <a:t>elps to improve accuracy</a:t>
            </a:r>
          </a:p>
          <a:p>
            <a:pPr marL="457200" indent="-342900">
              <a:spcBef>
                <a:spcPts val="1000"/>
              </a:spcBef>
              <a:buSzPts val="1800"/>
              <a:buFont typeface="Roboto Slab"/>
              <a:buChar char="➔"/>
            </a:pPr>
            <a:r>
              <a:rPr lang="en-US" sz="1800" dirty="0"/>
              <a:t>Analyze the activity of a person from the information collection by different  devices </a:t>
            </a:r>
            <a:endParaRPr sz="1800" b="0" i="0" u="none" strike="noStrike" cap="none" dirty="0">
              <a:solidFill>
                <a:srgbClr val="000000"/>
              </a:solidFill>
              <a:latin typeface="Roboto Slab"/>
              <a:ea typeface="Roboto Slab"/>
              <a:cs typeface="Roboto Slab"/>
              <a:sym typeface="Roboto Slab"/>
            </a:endParaRPr>
          </a:p>
          <a:p>
            <a:pPr marL="457200" marR="0" lvl="0" indent="0" algn="l" rtl="0">
              <a:lnSpc>
                <a:spcPct val="100000"/>
              </a:lnSpc>
              <a:spcBef>
                <a:spcPts val="1000"/>
              </a:spcBef>
              <a:spcAft>
                <a:spcPts val="1000"/>
              </a:spcAft>
              <a:buClr>
                <a:srgbClr val="000000"/>
              </a:buClr>
              <a:buSzPts val="1500"/>
              <a:buFont typeface="Arial"/>
              <a:buNone/>
            </a:pPr>
            <a:endParaRPr sz="1800" b="0" i="0" u="none" strike="noStrike" cap="none" dirty="0">
              <a:solidFill>
                <a:srgbClr val="000000"/>
              </a:solidFill>
              <a:latin typeface="Roboto Slab"/>
              <a:ea typeface="Roboto Slab"/>
              <a:cs typeface="Roboto Slab"/>
              <a:sym typeface="Roboto Slab"/>
            </a:endParaRPr>
          </a:p>
        </p:txBody>
      </p:sp>
      <p:sp>
        <p:nvSpPr>
          <p:cNvPr id="312" name="Google Shape;312;p40"/>
          <p:cNvSpPr txBox="1"/>
          <p:nvPr/>
        </p:nvSpPr>
        <p:spPr>
          <a:xfrm>
            <a:off x="5068675" y="603100"/>
            <a:ext cx="2036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a:solidFill>
                  <a:schemeClr val="dk1"/>
                </a:solidFill>
                <a:latin typeface="Roboto Slab"/>
                <a:ea typeface="Roboto Slab"/>
                <a:cs typeface="Roboto Slab"/>
                <a:sym typeface="Roboto Slab"/>
              </a:rPr>
              <a:t>Limitations</a:t>
            </a:r>
            <a:endParaRPr sz="2600" b="1" i="0" u="none" strike="noStrike" cap="none">
              <a:solidFill>
                <a:schemeClr val="dk1"/>
              </a:solidFill>
              <a:latin typeface="Roboto Slab"/>
              <a:ea typeface="Roboto Slab"/>
              <a:cs typeface="Roboto Slab"/>
              <a:sym typeface="Roboto Slab"/>
            </a:endParaRPr>
          </a:p>
        </p:txBody>
      </p:sp>
      <p:sp>
        <p:nvSpPr>
          <p:cNvPr id="313" name="Google Shape;31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21</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p:nvPr/>
        </p:nvSpPr>
        <p:spPr>
          <a:xfrm>
            <a:off x="0" y="20400"/>
            <a:ext cx="3480000" cy="5143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1"/>
          <p:cNvSpPr/>
          <p:nvPr/>
        </p:nvSpPr>
        <p:spPr>
          <a:xfrm rot="-5400000">
            <a:off x="-758175" y="911375"/>
            <a:ext cx="5149500" cy="3327000"/>
          </a:xfrm>
          <a:prstGeom prst="triangle">
            <a:avLst>
              <a:gd name="adj" fmla="val 50457"/>
            </a:avLst>
          </a:prstGeom>
          <a:solidFill>
            <a:srgbClr val="38761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1"/>
          <p:cNvSpPr txBox="1"/>
          <p:nvPr/>
        </p:nvSpPr>
        <p:spPr>
          <a:xfrm>
            <a:off x="1245025" y="2294700"/>
            <a:ext cx="3327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Roboto Slab"/>
                <a:ea typeface="Roboto Slab"/>
                <a:cs typeface="Roboto Slab"/>
                <a:sym typeface="Roboto Slab"/>
              </a:rPr>
              <a:t>Conclusion</a:t>
            </a:r>
            <a:endParaRPr sz="2400" b="1" i="0" u="none" strike="noStrike" cap="none">
              <a:solidFill>
                <a:srgbClr val="FFFFFF"/>
              </a:solidFill>
              <a:latin typeface="Roboto Slab"/>
              <a:ea typeface="Roboto Slab"/>
              <a:cs typeface="Roboto Slab"/>
              <a:sym typeface="Roboto Slab"/>
            </a:endParaRPr>
          </a:p>
        </p:txBody>
      </p:sp>
      <p:sp>
        <p:nvSpPr>
          <p:cNvPr id="321" name="Google Shape;321;p41"/>
          <p:cNvSpPr txBox="1"/>
          <p:nvPr/>
        </p:nvSpPr>
        <p:spPr>
          <a:xfrm>
            <a:off x="3867900" y="495150"/>
            <a:ext cx="4388400" cy="4893617"/>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700"/>
              <a:buFont typeface="Arial"/>
              <a:buNone/>
            </a:pPr>
            <a:endParaRPr sz="1700" b="1" i="0" u="none" strike="noStrike" cap="none" dirty="0">
              <a:solidFill>
                <a:schemeClr val="tx2">
                  <a:lumMod val="10000"/>
                </a:schemeClr>
              </a:solidFill>
              <a:latin typeface="Roboto Slab"/>
              <a:ea typeface="Roboto Slab"/>
              <a:cs typeface="Roboto Slab"/>
              <a:sym typeface="Roboto Slab"/>
            </a:endParaRPr>
          </a:p>
          <a:p>
            <a:pPr marL="457200" marR="0" lvl="0" indent="-336550" algn="just" rtl="0">
              <a:lnSpc>
                <a:spcPct val="100000"/>
              </a:lnSpc>
              <a:spcBef>
                <a:spcPts val="0"/>
              </a:spcBef>
              <a:spcAft>
                <a:spcPts val="0"/>
              </a:spcAft>
              <a:buClr>
                <a:srgbClr val="000000"/>
              </a:buClr>
              <a:buSzPts val="1700"/>
              <a:buFont typeface="Roboto Slab"/>
              <a:buChar char="➔"/>
            </a:pPr>
            <a:r>
              <a:rPr lang="en-US" sz="1600" b="1" i="0" dirty="0">
                <a:solidFill>
                  <a:schemeClr val="tx2">
                    <a:lumMod val="10000"/>
                  </a:schemeClr>
                </a:solidFill>
                <a:effectLst/>
                <a:latin typeface="Times New Roman" panose="02020603050405020304" pitchFamily="18" charset="0"/>
                <a:cs typeface="Times New Roman" panose="02020603050405020304" pitchFamily="18" charset="0"/>
              </a:rPr>
              <a:t>In this study, we tackled the complex challenge of human activity recognition (HAR) in real-world scenarios using deep learning. Our primary objective was to optimize a deep learning model, specifically a combination of LSTM and CNN, with the incorporation of Particle Swarm Optimization (PSO).</a:t>
            </a:r>
          </a:p>
          <a:p>
            <a:pPr marL="120650" marR="0" lvl="0" algn="l" rtl="0">
              <a:lnSpc>
                <a:spcPct val="100000"/>
              </a:lnSpc>
              <a:spcBef>
                <a:spcPts val="0"/>
              </a:spcBef>
              <a:spcAft>
                <a:spcPts val="0"/>
              </a:spcAft>
              <a:buClr>
                <a:srgbClr val="000000"/>
              </a:buClr>
              <a:buSzPts val="1700"/>
            </a:pPr>
            <a:endParaRPr lang="en-US" sz="1600" b="1"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457200" lvl="0" indent="-336550" algn="just" rtl="0">
              <a:spcBef>
                <a:spcPts val="0"/>
              </a:spcBef>
              <a:spcAft>
                <a:spcPts val="0"/>
              </a:spcAft>
              <a:buSzPts val="1700"/>
              <a:buFont typeface="Roboto Slab"/>
              <a:buChar char="➔"/>
            </a:pPr>
            <a:r>
              <a:rPr lang="en-US" sz="1600" b="1" i="0" dirty="0">
                <a:solidFill>
                  <a:schemeClr val="tx2">
                    <a:lumMod val="10000"/>
                  </a:schemeClr>
                </a:solidFill>
                <a:effectLst/>
                <a:latin typeface="Times New Roman" panose="02020603050405020304" pitchFamily="18" charset="0"/>
                <a:cs typeface="Times New Roman" panose="02020603050405020304" pitchFamily="18" charset="0"/>
              </a:rPr>
              <a:t>We addressed the need for robust HAR systems capable of accurately recognizing a wide range of human activities, both simple and complex, within video data. By leveraging a substantial video dataset, we developed a model that demonstrated significant improvements in accuracy and performance.</a:t>
            </a:r>
            <a:endParaRPr sz="1600" b="1"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0" marR="0" lvl="0" indent="0" algn="l" rtl="0">
              <a:lnSpc>
                <a:spcPct val="100000"/>
              </a:lnSpc>
              <a:spcBef>
                <a:spcPts val="0"/>
              </a:spcBef>
              <a:spcAft>
                <a:spcPts val="0"/>
              </a:spcAft>
              <a:buNone/>
            </a:pPr>
            <a:endParaRPr sz="1700" b="1" dirty="0">
              <a:latin typeface="Roboto Slab"/>
              <a:ea typeface="Roboto Slab"/>
              <a:cs typeface="Roboto Slab"/>
              <a:sym typeface="Roboto Slab"/>
            </a:endParaRPr>
          </a:p>
        </p:txBody>
      </p:sp>
      <p:sp>
        <p:nvSpPr>
          <p:cNvPr id="322" name="Google Shape;32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22</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p:nvPr/>
        </p:nvSpPr>
        <p:spPr>
          <a:xfrm>
            <a:off x="510275" y="193900"/>
            <a:ext cx="24390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Nixie One"/>
              <a:buChar char="❖"/>
            </a:pPr>
            <a:r>
              <a:rPr lang="en" sz="1700" b="1" i="0" u="none" strike="noStrike" cap="none">
                <a:solidFill>
                  <a:srgbClr val="000000"/>
                </a:solidFill>
                <a:latin typeface="Nixie One"/>
                <a:ea typeface="Nixie One"/>
                <a:cs typeface="Nixie One"/>
                <a:sym typeface="Nixie One"/>
              </a:rPr>
              <a:t>References:</a:t>
            </a:r>
            <a:endParaRPr sz="1700" b="1" i="0" u="none" strike="noStrike" cap="none">
              <a:solidFill>
                <a:srgbClr val="000000"/>
              </a:solidFill>
              <a:latin typeface="Nixie One"/>
              <a:ea typeface="Nixie One"/>
              <a:cs typeface="Nixie One"/>
              <a:sym typeface="Nixie One"/>
            </a:endParaRPr>
          </a:p>
        </p:txBody>
      </p:sp>
      <p:sp>
        <p:nvSpPr>
          <p:cNvPr id="328" name="Google Shape;328;p42"/>
          <p:cNvSpPr txBox="1"/>
          <p:nvPr/>
        </p:nvSpPr>
        <p:spPr>
          <a:xfrm>
            <a:off x="569700" y="750600"/>
            <a:ext cx="8128500" cy="4924138"/>
          </a:xfrm>
          <a:prstGeom prst="rect">
            <a:avLst/>
          </a:prstGeom>
          <a:noFill/>
          <a:ln>
            <a:noFill/>
          </a:ln>
        </p:spPr>
        <p:txBody>
          <a:bodyPr spcFirstLastPara="1" wrap="square" lIns="91425" tIns="91425" rIns="91425" bIns="91425" anchor="t" anchorCtr="0">
            <a:spAutoFit/>
          </a:bodyPr>
          <a:lstStyle/>
          <a:p>
            <a:pPr marL="0" lvl="0" indent="0">
              <a:lnSpc>
                <a:spcPct val="100000"/>
              </a:lnSpc>
              <a:spcBef>
                <a:spcPts val="1600"/>
              </a:spcBef>
              <a:buNone/>
            </a:pPr>
            <a:r>
              <a:rPr lang="en-US" sz="1100" dirty="0">
                <a:latin typeface="Times New Roman" pitchFamily="18" charset="0"/>
                <a:cs typeface="Times New Roman" pitchFamily="18" charset="0"/>
              </a:rPr>
              <a:t>[1]. </a:t>
            </a:r>
            <a:r>
              <a:rPr lang="en-US" sz="1100" dirty="0">
                <a:solidFill>
                  <a:srgbClr val="222222"/>
                </a:solidFill>
                <a:effectLst/>
                <a:latin typeface="Times New Roman" panose="02020603050405020304" pitchFamily="18" charset="0"/>
                <a:ea typeface="Times New Roman" panose="02020603050405020304" pitchFamily="18" charset="0"/>
              </a:rPr>
              <a:t>Siddiqi, Muhammad Hameed, </a:t>
            </a:r>
            <a:r>
              <a:rPr lang="en-US" sz="1100" dirty="0" err="1">
                <a:solidFill>
                  <a:srgbClr val="222222"/>
                </a:solidFill>
                <a:effectLst/>
                <a:latin typeface="Times New Roman" panose="02020603050405020304" pitchFamily="18" charset="0"/>
                <a:ea typeface="Times New Roman" panose="02020603050405020304" pitchFamily="18" charset="0"/>
              </a:rPr>
              <a:t>Madallah</a:t>
            </a:r>
            <a:r>
              <a:rPr lang="en-US" sz="1100" dirty="0">
                <a:solidFill>
                  <a:srgbClr val="222222"/>
                </a:solidFill>
                <a:effectLst/>
                <a:latin typeface="Times New Roman" panose="02020603050405020304" pitchFamily="18" charset="0"/>
                <a:ea typeface="Times New Roman" panose="02020603050405020304" pitchFamily="18" charset="0"/>
              </a:rPr>
              <a:t> </a:t>
            </a:r>
            <a:r>
              <a:rPr lang="en-US" sz="1100" dirty="0" err="1">
                <a:solidFill>
                  <a:srgbClr val="222222"/>
                </a:solidFill>
                <a:effectLst/>
                <a:latin typeface="Times New Roman" panose="02020603050405020304" pitchFamily="18" charset="0"/>
                <a:ea typeface="Times New Roman" panose="02020603050405020304" pitchFamily="18" charset="0"/>
              </a:rPr>
              <a:t>Alruwaili</a:t>
            </a:r>
            <a:r>
              <a:rPr lang="en-US" sz="1100" dirty="0">
                <a:solidFill>
                  <a:srgbClr val="222222"/>
                </a:solidFill>
                <a:effectLst/>
                <a:latin typeface="Times New Roman" panose="02020603050405020304" pitchFamily="18" charset="0"/>
                <a:ea typeface="Times New Roman" panose="02020603050405020304" pitchFamily="18" charset="0"/>
              </a:rPr>
              <a:t>, and Amjad Ali. "A novel feature selection method for video-based human activity recognition systems." </a:t>
            </a:r>
            <a:r>
              <a:rPr lang="en-US" sz="1100" i="1" dirty="0">
                <a:solidFill>
                  <a:srgbClr val="222222"/>
                </a:solidFill>
                <a:effectLst/>
                <a:latin typeface="Times New Roman" panose="02020603050405020304" pitchFamily="18" charset="0"/>
                <a:ea typeface="Times New Roman" panose="02020603050405020304" pitchFamily="18" charset="0"/>
              </a:rPr>
              <a:t>IEEE Access</a:t>
            </a:r>
            <a:r>
              <a:rPr lang="en-US" sz="1100" dirty="0">
                <a:solidFill>
                  <a:srgbClr val="222222"/>
                </a:solidFill>
                <a:effectLst/>
                <a:latin typeface="Times New Roman" panose="02020603050405020304" pitchFamily="18" charset="0"/>
                <a:ea typeface="Times New Roman" panose="02020603050405020304" pitchFamily="18" charset="0"/>
              </a:rPr>
              <a:t> 7 (2019): 119593-119602</a:t>
            </a:r>
            <a:r>
              <a:rPr lang="en-US" sz="1100" dirty="0">
                <a:latin typeface="Times New Roman" pitchFamily="18" charset="0"/>
                <a:cs typeface="Times New Roman" pitchFamily="18" charset="0"/>
              </a:rPr>
              <a:t>.</a:t>
            </a:r>
          </a:p>
          <a:p>
            <a:pPr marL="0" lvl="0" indent="0">
              <a:lnSpc>
                <a:spcPct val="100000"/>
              </a:lnSpc>
              <a:spcBef>
                <a:spcPts val="1600"/>
              </a:spcBef>
              <a:buNone/>
            </a:pPr>
            <a:r>
              <a:rPr lang="en-US" sz="1100" dirty="0">
                <a:latin typeface="Times New Roman" pitchFamily="18" charset="0"/>
                <a:cs typeface="Times New Roman" pitchFamily="18" charset="0"/>
              </a:rPr>
              <a:t>[2]. </a:t>
            </a:r>
            <a:r>
              <a:rPr lang="en-US" sz="1100" dirty="0" err="1">
                <a:solidFill>
                  <a:srgbClr val="222222"/>
                </a:solidFill>
                <a:effectLst/>
                <a:latin typeface="Times New Roman" panose="02020603050405020304" pitchFamily="18" charset="0"/>
                <a:ea typeface="Times New Roman" panose="02020603050405020304" pitchFamily="18" charset="0"/>
              </a:rPr>
              <a:t>Ijjina</a:t>
            </a:r>
            <a:r>
              <a:rPr lang="en-US" sz="1100" dirty="0">
                <a:solidFill>
                  <a:srgbClr val="222222"/>
                </a:solidFill>
                <a:effectLst/>
                <a:latin typeface="Times New Roman" panose="02020603050405020304" pitchFamily="18" charset="0"/>
                <a:ea typeface="Times New Roman" panose="02020603050405020304" pitchFamily="18" charset="0"/>
              </a:rPr>
              <a:t>, Earnest Paul, and Krishna Mohan </a:t>
            </a:r>
            <a:r>
              <a:rPr lang="en-US" sz="1100" dirty="0" err="1">
                <a:solidFill>
                  <a:srgbClr val="222222"/>
                </a:solidFill>
                <a:effectLst/>
                <a:latin typeface="Times New Roman" panose="02020603050405020304" pitchFamily="18" charset="0"/>
                <a:ea typeface="Times New Roman" panose="02020603050405020304" pitchFamily="18" charset="0"/>
              </a:rPr>
              <a:t>Chalavadi</a:t>
            </a:r>
            <a:r>
              <a:rPr lang="en-US" sz="1100" dirty="0">
                <a:solidFill>
                  <a:srgbClr val="222222"/>
                </a:solidFill>
                <a:effectLst/>
                <a:latin typeface="Times New Roman" panose="02020603050405020304" pitchFamily="18" charset="0"/>
                <a:ea typeface="Times New Roman" panose="02020603050405020304" pitchFamily="18" charset="0"/>
              </a:rPr>
              <a:t>. "Human action recognition using genetic algorithms and convolutional neural networks." </a:t>
            </a:r>
            <a:r>
              <a:rPr lang="en-US" sz="1100" i="1" dirty="0">
                <a:solidFill>
                  <a:srgbClr val="222222"/>
                </a:solidFill>
                <a:effectLst/>
                <a:latin typeface="Times New Roman" panose="02020603050405020304" pitchFamily="18" charset="0"/>
                <a:ea typeface="Times New Roman" panose="02020603050405020304" pitchFamily="18" charset="0"/>
              </a:rPr>
              <a:t>Pattern recognition</a:t>
            </a:r>
            <a:r>
              <a:rPr lang="en-US" sz="1100" dirty="0">
                <a:solidFill>
                  <a:srgbClr val="222222"/>
                </a:solidFill>
                <a:effectLst/>
                <a:latin typeface="Times New Roman" panose="02020603050405020304" pitchFamily="18" charset="0"/>
                <a:ea typeface="Times New Roman" panose="02020603050405020304" pitchFamily="18" charset="0"/>
              </a:rPr>
              <a:t> 59 (2016): 199-212</a:t>
            </a:r>
            <a:r>
              <a:rPr lang="en-US" sz="1100" dirty="0">
                <a:latin typeface="Times New Roman" pitchFamily="18" charset="0"/>
                <a:cs typeface="Times New Roman" pitchFamily="18" charset="0"/>
              </a:rPr>
              <a:t>.</a:t>
            </a:r>
          </a:p>
          <a:p>
            <a:pPr marL="0" lvl="0" indent="0">
              <a:lnSpc>
                <a:spcPct val="100000"/>
              </a:lnSpc>
              <a:spcBef>
                <a:spcPts val="1600"/>
              </a:spcBef>
              <a:buNone/>
            </a:pPr>
            <a:r>
              <a:rPr lang="en-IN" sz="1100" dirty="0">
                <a:latin typeface="Times New Roman" pitchFamily="18" charset="0"/>
                <a:cs typeface="Times New Roman" pitchFamily="18" charset="0"/>
              </a:rPr>
              <a:t>[3]. </a:t>
            </a:r>
            <a:r>
              <a:rPr lang="en-US" sz="1100" dirty="0">
                <a:solidFill>
                  <a:srgbClr val="222222"/>
                </a:solidFill>
                <a:effectLst/>
                <a:latin typeface="Times New Roman" panose="02020603050405020304" pitchFamily="18" charset="0"/>
                <a:ea typeface="Times New Roman" panose="02020603050405020304" pitchFamily="18" charset="0"/>
              </a:rPr>
              <a:t>Mishra, Soumya Ranjan, </a:t>
            </a:r>
            <a:r>
              <a:rPr lang="en-US" sz="1100" dirty="0" err="1">
                <a:solidFill>
                  <a:srgbClr val="222222"/>
                </a:solidFill>
                <a:effectLst/>
                <a:latin typeface="Times New Roman" panose="02020603050405020304" pitchFamily="18" charset="0"/>
                <a:ea typeface="Times New Roman" panose="02020603050405020304" pitchFamily="18" charset="0"/>
              </a:rPr>
              <a:t>Tusar</a:t>
            </a:r>
            <a:r>
              <a:rPr lang="en-US" sz="1100" dirty="0">
                <a:solidFill>
                  <a:srgbClr val="222222"/>
                </a:solidFill>
                <a:effectLst/>
                <a:latin typeface="Times New Roman" panose="02020603050405020304" pitchFamily="18" charset="0"/>
                <a:ea typeface="Times New Roman" panose="02020603050405020304" pitchFamily="18" charset="0"/>
              </a:rPr>
              <a:t> Kanti Mishra, Anirban Sarkar, and Goutam Sanyal. "PSO based combined kernel learning framework for recognition of first-person activity in a video." </a:t>
            </a:r>
            <a:r>
              <a:rPr lang="en-US" sz="1100" i="1" dirty="0">
                <a:solidFill>
                  <a:srgbClr val="222222"/>
                </a:solidFill>
                <a:effectLst/>
                <a:latin typeface="Times New Roman" panose="02020603050405020304" pitchFamily="18" charset="0"/>
                <a:ea typeface="Times New Roman" panose="02020603050405020304" pitchFamily="18" charset="0"/>
              </a:rPr>
              <a:t>Evolutionary Intelligence</a:t>
            </a:r>
            <a:r>
              <a:rPr lang="en-US" sz="1100" dirty="0">
                <a:solidFill>
                  <a:srgbClr val="222222"/>
                </a:solidFill>
                <a:effectLst/>
                <a:latin typeface="Times New Roman" panose="02020603050405020304" pitchFamily="18" charset="0"/>
                <a:ea typeface="Times New Roman" panose="02020603050405020304" pitchFamily="18" charset="0"/>
              </a:rPr>
              <a:t> 14 (2021): 273-279.</a:t>
            </a:r>
            <a:endParaRPr lang="en-US" sz="1100" dirty="0">
              <a:latin typeface="Times New Roman" pitchFamily="18" charset="0"/>
              <a:cs typeface="Times New Roman" pitchFamily="18" charset="0"/>
            </a:endParaRPr>
          </a:p>
          <a:p>
            <a:pPr>
              <a:lnSpc>
                <a:spcPct val="150000"/>
              </a:lnSpc>
              <a:spcBef>
                <a:spcPts val="1600"/>
              </a:spcBef>
            </a:pPr>
            <a:r>
              <a:rPr lang="en-IN" sz="1100" dirty="0">
                <a:latin typeface="Times New Roman" pitchFamily="18" charset="0"/>
                <a:cs typeface="Times New Roman" pitchFamily="18" charset="0"/>
              </a:rPr>
              <a:t>[4]. </a:t>
            </a:r>
            <a:r>
              <a:rPr lang="en-US" sz="1100" dirty="0">
                <a:solidFill>
                  <a:srgbClr val="222222"/>
                </a:solidFill>
                <a:effectLst/>
                <a:latin typeface="Times New Roman" panose="02020603050405020304" pitchFamily="18" charset="0"/>
                <a:ea typeface="MS Mincho" panose="02020609040205080304" pitchFamily="49" charset="-128"/>
              </a:rPr>
              <a:t>Khatiwada, Pankaj, Ayan Chatterjee, and Matrika </a:t>
            </a:r>
            <a:r>
              <a:rPr lang="en-US" sz="1100" dirty="0" err="1">
                <a:solidFill>
                  <a:srgbClr val="222222"/>
                </a:solidFill>
                <a:effectLst/>
                <a:latin typeface="Times New Roman" panose="02020603050405020304" pitchFamily="18" charset="0"/>
                <a:ea typeface="MS Mincho" panose="02020609040205080304" pitchFamily="49" charset="-128"/>
              </a:rPr>
              <a:t>Subedi</a:t>
            </a:r>
            <a:r>
              <a:rPr lang="en-US" sz="1100" dirty="0">
                <a:solidFill>
                  <a:srgbClr val="222222"/>
                </a:solidFill>
                <a:effectLst/>
                <a:latin typeface="Times New Roman" panose="02020603050405020304" pitchFamily="18" charset="0"/>
                <a:ea typeface="MS Mincho" panose="02020609040205080304" pitchFamily="49" charset="-128"/>
              </a:rPr>
              <a:t>. "Automated human activity recognition by colliding bodies optimization-based optimal feature selection with recurrent neural network." </a:t>
            </a:r>
            <a:r>
              <a:rPr lang="en-US" sz="1100" i="1" dirty="0" err="1">
                <a:solidFill>
                  <a:srgbClr val="222222"/>
                </a:solidFill>
                <a:effectLst/>
                <a:latin typeface="Times New Roman" panose="02020603050405020304" pitchFamily="18" charset="0"/>
                <a:ea typeface="MS Mincho" panose="02020609040205080304" pitchFamily="49" charset="-128"/>
              </a:rPr>
              <a:t>arXiv</a:t>
            </a:r>
            <a:r>
              <a:rPr lang="en-US" sz="1100" i="1" dirty="0">
                <a:solidFill>
                  <a:srgbClr val="222222"/>
                </a:solidFill>
                <a:effectLst/>
                <a:latin typeface="Times New Roman" panose="02020603050405020304" pitchFamily="18" charset="0"/>
                <a:ea typeface="MS Mincho" panose="02020609040205080304" pitchFamily="49" charset="-128"/>
              </a:rPr>
              <a:t> preprint arXiv:2010.03324</a:t>
            </a:r>
            <a:r>
              <a:rPr lang="en-US" sz="1100" dirty="0">
                <a:solidFill>
                  <a:srgbClr val="222222"/>
                </a:solidFill>
                <a:effectLst/>
                <a:latin typeface="Times New Roman" panose="02020603050405020304" pitchFamily="18" charset="0"/>
                <a:ea typeface="MS Mincho" panose="02020609040205080304" pitchFamily="49" charset="-128"/>
              </a:rPr>
              <a:t> (2020).</a:t>
            </a:r>
            <a:endParaRPr lang="en-US" sz="1100" dirty="0">
              <a:latin typeface="Times New Roman" pitchFamily="18" charset="0"/>
              <a:cs typeface="Times New Roman" pitchFamily="18" charset="0"/>
            </a:endParaRPr>
          </a:p>
          <a:p>
            <a:pPr>
              <a:lnSpc>
                <a:spcPct val="150000"/>
              </a:lnSpc>
              <a:spcBef>
                <a:spcPts val="1600"/>
              </a:spcBef>
            </a:pPr>
            <a:r>
              <a:rPr lang="en-IN" sz="1100" dirty="0">
                <a:latin typeface="Times New Roman" pitchFamily="18" charset="0"/>
                <a:cs typeface="Times New Roman" pitchFamily="18" charset="0"/>
              </a:rPr>
              <a:t>[5]. </a:t>
            </a:r>
            <a:r>
              <a:rPr lang="en-US" sz="1100" dirty="0" err="1">
                <a:solidFill>
                  <a:srgbClr val="222222"/>
                </a:solidFill>
                <a:effectLst/>
                <a:latin typeface="Times New Roman" panose="02020603050405020304" pitchFamily="18" charset="0"/>
                <a:ea typeface="MS Mincho" panose="02020609040205080304" pitchFamily="49" charset="-128"/>
              </a:rPr>
              <a:t>Viswambaran</a:t>
            </a:r>
            <a:r>
              <a:rPr lang="en-US" sz="1100" dirty="0">
                <a:solidFill>
                  <a:srgbClr val="222222"/>
                </a:solidFill>
                <a:effectLst/>
                <a:latin typeface="Times New Roman" panose="02020603050405020304" pitchFamily="18" charset="0"/>
                <a:ea typeface="MS Mincho" panose="02020609040205080304" pitchFamily="49" charset="-128"/>
              </a:rPr>
              <a:t>, Ramya </a:t>
            </a:r>
            <a:r>
              <a:rPr lang="en-US" sz="1100" dirty="0" err="1">
                <a:solidFill>
                  <a:srgbClr val="222222"/>
                </a:solidFill>
                <a:effectLst/>
                <a:latin typeface="Times New Roman" panose="02020603050405020304" pitchFamily="18" charset="0"/>
                <a:ea typeface="MS Mincho" panose="02020609040205080304" pitchFamily="49" charset="-128"/>
              </a:rPr>
              <a:t>Anasseriyil</a:t>
            </a:r>
            <a:r>
              <a:rPr lang="en-US" sz="1100" dirty="0">
                <a:solidFill>
                  <a:srgbClr val="222222"/>
                </a:solidFill>
                <a:effectLst/>
                <a:latin typeface="Times New Roman" panose="02020603050405020304" pitchFamily="18" charset="0"/>
                <a:ea typeface="MS Mincho" panose="02020609040205080304" pitchFamily="49" charset="-128"/>
              </a:rPr>
              <a:t>, Gang Chen, Bing Xue, and Mohammad </a:t>
            </a:r>
            <a:r>
              <a:rPr lang="en-US" sz="1100" dirty="0" err="1">
                <a:solidFill>
                  <a:srgbClr val="222222"/>
                </a:solidFill>
                <a:effectLst/>
                <a:latin typeface="Times New Roman" panose="02020603050405020304" pitchFamily="18" charset="0"/>
                <a:ea typeface="MS Mincho" panose="02020609040205080304" pitchFamily="49" charset="-128"/>
              </a:rPr>
              <a:t>Nekooei</a:t>
            </a:r>
            <a:r>
              <a:rPr lang="en-US" sz="1100" dirty="0">
                <a:solidFill>
                  <a:srgbClr val="222222"/>
                </a:solidFill>
                <a:effectLst/>
                <a:latin typeface="Times New Roman" panose="02020603050405020304" pitchFamily="18" charset="0"/>
                <a:ea typeface="MS Mincho" panose="02020609040205080304" pitchFamily="49" charset="-128"/>
              </a:rPr>
              <a:t>. "Evolutionary design of recurrent neural network architecture for human activity recognition." In </a:t>
            </a:r>
            <a:r>
              <a:rPr lang="en-US" sz="1100" i="1" dirty="0">
                <a:solidFill>
                  <a:srgbClr val="222222"/>
                </a:solidFill>
                <a:effectLst/>
                <a:latin typeface="Times New Roman" panose="02020603050405020304" pitchFamily="18" charset="0"/>
                <a:ea typeface="MS Mincho" panose="02020609040205080304" pitchFamily="49" charset="-128"/>
              </a:rPr>
              <a:t>2019 IEEE Congress on Evolutionary Computation (CEC)</a:t>
            </a:r>
            <a:r>
              <a:rPr lang="en-US" sz="1100" dirty="0">
                <a:solidFill>
                  <a:srgbClr val="222222"/>
                </a:solidFill>
                <a:effectLst/>
                <a:latin typeface="Times New Roman" panose="02020603050405020304" pitchFamily="18" charset="0"/>
                <a:ea typeface="MS Mincho" panose="02020609040205080304" pitchFamily="49" charset="-128"/>
              </a:rPr>
              <a:t>, pp. 554-561. IEEE, 2019.</a:t>
            </a:r>
            <a:endParaRPr lang="en-US" sz="1100" dirty="0">
              <a:latin typeface="Times New Roman" pitchFamily="18" charset="0"/>
              <a:cs typeface="Times New Roman" pitchFamily="18" charset="0"/>
            </a:endParaRPr>
          </a:p>
          <a:p>
            <a:pPr>
              <a:lnSpc>
                <a:spcPct val="150000"/>
              </a:lnSpc>
              <a:spcBef>
                <a:spcPts val="1600"/>
              </a:spcBef>
            </a:pPr>
            <a:r>
              <a:rPr lang="en-IN" sz="1100" dirty="0">
                <a:latin typeface="Times New Roman" pitchFamily="18" charset="0"/>
                <a:cs typeface="Times New Roman" pitchFamily="18" charset="0"/>
              </a:rPr>
              <a:t>[6]. </a:t>
            </a:r>
            <a:r>
              <a:rPr lang="en-US" sz="1100" dirty="0">
                <a:solidFill>
                  <a:srgbClr val="222222"/>
                </a:solidFill>
                <a:effectLst/>
                <a:latin typeface="Times New Roman" panose="02020603050405020304" pitchFamily="18" charset="0"/>
                <a:ea typeface="MS Mincho" panose="02020609040205080304" pitchFamily="49" charset="-128"/>
              </a:rPr>
              <a:t>Yu, </a:t>
            </a:r>
            <a:r>
              <a:rPr lang="en-US" sz="1100" dirty="0" err="1">
                <a:solidFill>
                  <a:srgbClr val="222222"/>
                </a:solidFill>
                <a:effectLst/>
                <a:latin typeface="Times New Roman" panose="02020603050405020304" pitchFamily="18" charset="0"/>
                <a:ea typeface="MS Mincho" panose="02020609040205080304" pitchFamily="49" charset="-128"/>
              </a:rPr>
              <a:t>Shilong</a:t>
            </a:r>
            <a:r>
              <a:rPr lang="en-US" sz="1100" dirty="0">
                <a:solidFill>
                  <a:srgbClr val="222222"/>
                </a:solidFill>
                <a:effectLst/>
                <a:latin typeface="Times New Roman" panose="02020603050405020304" pitchFamily="18" charset="0"/>
                <a:ea typeface="MS Mincho" panose="02020609040205080304" pitchFamily="49" charset="-128"/>
              </a:rPr>
              <a:t>. "Residual learning and LSTM networks for wearable human activity recognition problem." In </a:t>
            </a:r>
            <a:r>
              <a:rPr lang="en-US" sz="1100" i="1" dirty="0">
                <a:solidFill>
                  <a:srgbClr val="222222"/>
                </a:solidFill>
                <a:effectLst/>
                <a:latin typeface="Times New Roman" panose="02020603050405020304" pitchFamily="18" charset="0"/>
                <a:ea typeface="MS Mincho" panose="02020609040205080304" pitchFamily="49" charset="-128"/>
              </a:rPr>
              <a:t>2018 37th Chinese Control Conference (CCC)</a:t>
            </a:r>
            <a:r>
              <a:rPr lang="en-US" sz="1100" dirty="0">
                <a:solidFill>
                  <a:srgbClr val="222222"/>
                </a:solidFill>
                <a:effectLst/>
                <a:latin typeface="Times New Roman" panose="02020603050405020304" pitchFamily="18" charset="0"/>
                <a:ea typeface="MS Mincho" panose="02020609040205080304" pitchFamily="49" charset="-128"/>
              </a:rPr>
              <a:t>, pp. 9440-9447. IEEE, 2018.</a:t>
            </a:r>
            <a:endParaRPr lang="en-US" sz="1100" dirty="0">
              <a:effectLst/>
              <a:latin typeface="Times New Roman" panose="02020603050405020304" pitchFamily="18" charset="0"/>
              <a:ea typeface="MS Mincho" panose="02020609040205080304" pitchFamily="49" charset="-128"/>
            </a:endParaRPr>
          </a:p>
          <a:p>
            <a:pPr marL="0" lvl="0" indent="0">
              <a:lnSpc>
                <a:spcPct val="150000"/>
              </a:lnSpc>
              <a:spcBef>
                <a:spcPts val="1600"/>
              </a:spcBef>
              <a:buNone/>
            </a:pPr>
            <a:endParaRPr lang="en-US" sz="1100" dirty="0">
              <a:latin typeface="Times New Roman" pitchFamily="18" charset="0"/>
              <a:cs typeface="Times New Roman" pitchFamily="18" charset="0"/>
            </a:endParaRPr>
          </a:p>
          <a:p>
            <a:pPr marL="457200" marR="0" lvl="0" indent="0" algn="just" rtl="0">
              <a:lnSpc>
                <a:spcPct val="115000"/>
              </a:lnSpc>
              <a:spcBef>
                <a:spcPts val="1200"/>
              </a:spcBef>
              <a:spcAft>
                <a:spcPts val="0"/>
              </a:spcAft>
              <a:buNone/>
            </a:pPr>
            <a:endParaRPr sz="1100" dirty="0">
              <a:highlight>
                <a:srgbClr val="FFFFFF"/>
              </a:highlight>
              <a:latin typeface="Roboto Slab"/>
              <a:ea typeface="Roboto Slab"/>
              <a:cs typeface="Roboto Slab"/>
              <a:sym typeface="Roboto Slab"/>
            </a:endParaRPr>
          </a:p>
        </p:txBody>
      </p:sp>
      <p:sp>
        <p:nvSpPr>
          <p:cNvPr id="329" name="Google Shape;32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23</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body" idx="1"/>
          </p:nvPr>
        </p:nvSpPr>
        <p:spPr>
          <a:xfrm>
            <a:off x="762550" y="126125"/>
            <a:ext cx="7765200" cy="4696500"/>
          </a:xfrm>
          <a:prstGeom prst="rect">
            <a:avLst/>
          </a:prstGeom>
        </p:spPr>
        <p:txBody>
          <a:bodyPr spcFirstLastPara="1" wrap="square" lIns="91425" tIns="91425" rIns="91425" bIns="91425" anchor="t" anchorCtr="0">
            <a:noAutofit/>
          </a:bodyPr>
          <a:lstStyle/>
          <a:p>
            <a:pPr marL="0" indent="0" algn="l">
              <a:spcBef>
                <a:spcPts val="1600"/>
              </a:spcBef>
            </a:pPr>
            <a:r>
              <a:rPr lang="en-US" sz="1100" dirty="0">
                <a:solidFill>
                  <a:schemeClr val="tx2">
                    <a:lumMod val="10000"/>
                  </a:schemeClr>
                </a:solidFill>
                <a:latin typeface="Times New Roman" panose="02020603050405020304" pitchFamily="18" charset="0"/>
                <a:cs typeface="Times New Roman" pitchFamily="18" charset="0"/>
              </a:rPr>
              <a:t>[7]. </a:t>
            </a:r>
            <a:r>
              <a:rPr lang="en-US" sz="1100" dirty="0" err="1">
                <a:solidFill>
                  <a:srgbClr val="222222"/>
                </a:solidFill>
                <a:effectLst/>
                <a:latin typeface="Times New Roman" panose="02020603050405020304" pitchFamily="18" charset="0"/>
                <a:ea typeface="MS Mincho" panose="02020609040205080304" pitchFamily="49" charset="-128"/>
              </a:rPr>
              <a:t>Shami</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Tareq</a:t>
            </a:r>
            <a:r>
              <a:rPr lang="en-US" sz="1100" dirty="0">
                <a:solidFill>
                  <a:srgbClr val="222222"/>
                </a:solidFill>
                <a:effectLst/>
                <a:latin typeface="Times New Roman" panose="02020603050405020304" pitchFamily="18" charset="0"/>
                <a:ea typeface="MS Mincho" panose="02020609040205080304" pitchFamily="49" charset="-128"/>
              </a:rPr>
              <a:t> M., Ayman A. El-Saleh, Mohammed </a:t>
            </a:r>
            <a:r>
              <a:rPr lang="en-US" sz="1100" dirty="0" err="1">
                <a:solidFill>
                  <a:srgbClr val="222222"/>
                </a:solidFill>
                <a:effectLst/>
                <a:latin typeface="Times New Roman" panose="02020603050405020304" pitchFamily="18" charset="0"/>
                <a:ea typeface="MS Mincho" panose="02020609040205080304" pitchFamily="49" charset="-128"/>
              </a:rPr>
              <a:t>Alswaitti</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Qasem</a:t>
            </a:r>
            <a:r>
              <a:rPr lang="en-US" sz="1100" dirty="0">
                <a:solidFill>
                  <a:srgbClr val="222222"/>
                </a:solidFill>
                <a:effectLst/>
                <a:latin typeface="Times New Roman" panose="02020603050405020304" pitchFamily="18" charset="0"/>
                <a:ea typeface="MS Mincho" panose="02020609040205080304" pitchFamily="49" charset="-128"/>
              </a:rPr>
              <a:t> Al-</a:t>
            </a:r>
            <a:r>
              <a:rPr lang="en-US" sz="1100" dirty="0" err="1">
                <a:solidFill>
                  <a:srgbClr val="222222"/>
                </a:solidFill>
                <a:effectLst/>
                <a:latin typeface="Times New Roman" panose="02020603050405020304" pitchFamily="18" charset="0"/>
                <a:ea typeface="MS Mincho" panose="02020609040205080304" pitchFamily="49" charset="-128"/>
              </a:rPr>
              <a:t>Tashi</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Mhd</a:t>
            </a:r>
            <a:r>
              <a:rPr lang="en-US" sz="1100" dirty="0">
                <a:solidFill>
                  <a:srgbClr val="222222"/>
                </a:solidFill>
                <a:effectLst/>
                <a:latin typeface="Times New Roman" panose="02020603050405020304" pitchFamily="18" charset="0"/>
                <a:ea typeface="MS Mincho" panose="02020609040205080304" pitchFamily="49" charset="-128"/>
              </a:rPr>
              <a:t> Amen </a:t>
            </a:r>
            <a:r>
              <a:rPr lang="en-US" sz="1100" dirty="0" err="1">
                <a:solidFill>
                  <a:srgbClr val="222222"/>
                </a:solidFill>
                <a:effectLst/>
                <a:latin typeface="Times New Roman" panose="02020603050405020304" pitchFamily="18" charset="0"/>
                <a:ea typeface="MS Mincho" panose="02020609040205080304" pitchFamily="49" charset="-128"/>
              </a:rPr>
              <a:t>Summakieh</a:t>
            </a:r>
            <a:r>
              <a:rPr lang="en-US" sz="1100" dirty="0">
                <a:solidFill>
                  <a:srgbClr val="222222"/>
                </a:solidFill>
                <a:effectLst/>
                <a:latin typeface="Times New Roman" panose="02020603050405020304" pitchFamily="18" charset="0"/>
                <a:ea typeface="MS Mincho" panose="02020609040205080304" pitchFamily="49" charset="-128"/>
              </a:rPr>
              <a:t>, and </a:t>
            </a:r>
            <a:r>
              <a:rPr lang="en-US" sz="1100" dirty="0" err="1">
                <a:solidFill>
                  <a:srgbClr val="222222"/>
                </a:solidFill>
                <a:effectLst/>
                <a:latin typeface="Times New Roman" panose="02020603050405020304" pitchFamily="18" charset="0"/>
                <a:ea typeface="MS Mincho" panose="02020609040205080304" pitchFamily="49" charset="-128"/>
              </a:rPr>
              <a:t>Seyedali</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Mirjalili</a:t>
            </a:r>
            <a:r>
              <a:rPr lang="en-US" sz="1100" dirty="0">
                <a:solidFill>
                  <a:srgbClr val="222222"/>
                </a:solidFill>
                <a:effectLst/>
                <a:latin typeface="Times New Roman" panose="02020603050405020304" pitchFamily="18" charset="0"/>
                <a:ea typeface="MS Mincho" panose="02020609040205080304" pitchFamily="49" charset="-128"/>
              </a:rPr>
              <a:t>. "Particle swarm optimization: A comprehensive survey." </a:t>
            </a:r>
            <a:r>
              <a:rPr lang="en-US" sz="1100" i="1" dirty="0">
                <a:solidFill>
                  <a:srgbClr val="222222"/>
                </a:solidFill>
                <a:effectLst/>
                <a:latin typeface="Times New Roman" panose="02020603050405020304" pitchFamily="18" charset="0"/>
                <a:ea typeface="MS Mincho" panose="02020609040205080304" pitchFamily="49" charset="-128"/>
              </a:rPr>
              <a:t>IEEE Access</a:t>
            </a:r>
            <a:r>
              <a:rPr lang="en-US" sz="1100" dirty="0">
                <a:solidFill>
                  <a:srgbClr val="222222"/>
                </a:solidFill>
                <a:effectLst/>
                <a:latin typeface="Times New Roman" panose="02020603050405020304" pitchFamily="18" charset="0"/>
                <a:ea typeface="MS Mincho" panose="02020609040205080304" pitchFamily="49" charset="-128"/>
              </a:rPr>
              <a:t> 10 (2022): 10031-10061.</a:t>
            </a:r>
            <a:endParaRPr lang="en-US" sz="1100" dirty="0">
              <a:solidFill>
                <a:schemeClr val="tx2">
                  <a:lumMod val="10000"/>
                </a:schemeClr>
              </a:solidFill>
              <a:latin typeface="Times New Roman" panose="02020603050405020304" pitchFamily="18" charset="0"/>
              <a:cs typeface="Times New Roman" pitchFamily="18" charset="0"/>
            </a:endParaRPr>
          </a:p>
          <a:p>
            <a:pPr marL="0" lvl="0" indent="0" algn="l">
              <a:lnSpc>
                <a:spcPct val="100000"/>
              </a:lnSpc>
              <a:spcBef>
                <a:spcPts val="1600"/>
              </a:spcBef>
              <a:buNone/>
            </a:pPr>
            <a:r>
              <a:rPr lang="en-US" sz="1100" dirty="0">
                <a:solidFill>
                  <a:schemeClr val="tx2">
                    <a:lumMod val="10000"/>
                  </a:schemeClr>
                </a:solidFill>
                <a:latin typeface="Times New Roman" panose="02020603050405020304" pitchFamily="18" charset="0"/>
                <a:cs typeface="Times New Roman" pitchFamily="18" charset="0"/>
              </a:rPr>
              <a:t>[8].   Huang, Y., Yang, H., &amp; Huang, P. (2012, March). Action recognition using hog feature in different resolution video sequences. In </a:t>
            </a:r>
            <a:r>
              <a:rPr lang="en-US" sz="1100" i="1" dirty="0">
                <a:solidFill>
                  <a:schemeClr val="tx2">
                    <a:lumMod val="10000"/>
                  </a:schemeClr>
                </a:solidFill>
                <a:latin typeface="Times New Roman" panose="02020603050405020304" pitchFamily="18" charset="0"/>
                <a:cs typeface="Times New Roman" panose="02020603050405020304" pitchFamily="18" charset="0"/>
              </a:rPr>
              <a:t>2012 International Conference on Computer Distributed Control and Intelligent Environmental Monitoring</a:t>
            </a:r>
            <a:r>
              <a:rPr lang="en-US" sz="1100" dirty="0">
                <a:solidFill>
                  <a:schemeClr val="tx2">
                    <a:lumMod val="10000"/>
                  </a:schemeClr>
                </a:solidFill>
                <a:latin typeface="Times New Roman" panose="02020603050405020304" pitchFamily="18" charset="0"/>
                <a:cs typeface="Times New Roman" panose="02020603050405020304" pitchFamily="18" charset="0"/>
              </a:rPr>
              <a:t> (pp. 85-88). IEEE.</a:t>
            </a:r>
          </a:p>
          <a:p>
            <a:pPr marL="0" indent="0" algn="l">
              <a:spcBef>
                <a:spcPts val="1600"/>
              </a:spcBef>
            </a:pPr>
            <a:r>
              <a:rPr lang="en-IN" sz="1100" dirty="0">
                <a:solidFill>
                  <a:schemeClr val="tx2">
                    <a:lumMod val="10000"/>
                  </a:schemeClr>
                </a:solidFill>
                <a:latin typeface="Times New Roman" panose="02020603050405020304" pitchFamily="18" charset="0"/>
                <a:cs typeface="Times New Roman" pitchFamily="18" charset="0"/>
              </a:rPr>
              <a:t>[9]. </a:t>
            </a:r>
            <a:r>
              <a:rPr lang="en-US" sz="1100" dirty="0">
                <a:solidFill>
                  <a:srgbClr val="222222"/>
                </a:solidFill>
                <a:effectLst/>
                <a:latin typeface="Times New Roman" panose="02020603050405020304" pitchFamily="18" charset="0"/>
                <a:ea typeface="MS Mincho" panose="02020609040205080304" pitchFamily="49" charset="-128"/>
              </a:rPr>
              <a:t>Gad, Ahmed G. "Particle swarm optimization algorithm and its applications: a systematic review." </a:t>
            </a:r>
            <a:r>
              <a:rPr lang="en-US" sz="1100" i="1" dirty="0">
                <a:solidFill>
                  <a:srgbClr val="222222"/>
                </a:solidFill>
                <a:effectLst/>
                <a:latin typeface="Times New Roman" panose="02020603050405020304" pitchFamily="18" charset="0"/>
                <a:ea typeface="MS Mincho" panose="02020609040205080304" pitchFamily="49" charset="-128"/>
              </a:rPr>
              <a:t>Archives of computational methods in engineering</a:t>
            </a:r>
            <a:r>
              <a:rPr lang="en-US" sz="1100" dirty="0">
                <a:solidFill>
                  <a:srgbClr val="222222"/>
                </a:solidFill>
                <a:effectLst/>
                <a:latin typeface="Times New Roman" panose="02020603050405020304" pitchFamily="18" charset="0"/>
                <a:ea typeface="MS Mincho" panose="02020609040205080304" pitchFamily="49" charset="-128"/>
              </a:rPr>
              <a:t> 29, no. 5 (2022): 2531-2561.</a:t>
            </a:r>
            <a:endParaRPr lang="en-IN" sz="1100" dirty="0">
              <a:solidFill>
                <a:schemeClr val="tx2">
                  <a:lumMod val="10000"/>
                </a:schemeClr>
              </a:solidFill>
              <a:latin typeface="Times New Roman" pitchFamily="18" charset="0"/>
              <a:cs typeface="Times New Roman" pitchFamily="18" charset="0"/>
            </a:endParaRPr>
          </a:p>
          <a:p>
            <a:pPr marL="0" indent="0" algn="l">
              <a:spcBef>
                <a:spcPts val="1600"/>
              </a:spcBef>
            </a:pPr>
            <a:r>
              <a:rPr lang="en-IN" sz="1100" dirty="0">
                <a:solidFill>
                  <a:schemeClr val="tx2">
                    <a:lumMod val="10000"/>
                  </a:schemeClr>
                </a:solidFill>
                <a:latin typeface="Times New Roman" pitchFamily="18" charset="0"/>
                <a:cs typeface="Times New Roman" pitchFamily="18" charset="0"/>
              </a:rPr>
              <a:t>[10]. </a:t>
            </a:r>
            <a:r>
              <a:rPr lang="en-US" sz="1100" dirty="0" err="1">
                <a:solidFill>
                  <a:srgbClr val="222222"/>
                </a:solidFill>
                <a:effectLst/>
                <a:latin typeface="Times New Roman" panose="02020603050405020304" pitchFamily="18" charset="0"/>
                <a:ea typeface="MS Mincho" panose="02020609040205080304" pitchFamily="49" charset="-128"/>
              </a:rPr>
              <a:t>Basak</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Hritam</a:t>
            </a:r>
            <a:r>
              <a:rPr lang="en-US" sz="1100" dirty="0">
                <a:solidFill>
                  <a:srgbClr val="222222"/>
                </a:solidFill>
                <a:effectLst/>
                <a:latin typeface="Times New Roman" panose="02020603050405020304" pitchFamily="18" charset="0"/>
                <a:ea typeface="MS Mincho" panose="02020609040205080304" pitchFamily="49" charset="-128"/>
              </a:rPr>
              <a:t>, Rohit Kundu, Pawan Kumar Singh, Muhammad Fazal Ijaz, Marcin </a:t>
            </a:r>
            <a:r>
              <a:rPr lang="en-US" sz="1100" dirty="0" err="1">
                <a:solidFill>
                  <a:srgbClr val="222222"/>
                </a:solidFill>
                <a:effectLst/>
                <a:latin typeface="Times New Roman" panose="02020603050405020304" pitchFamily="18" charset="0"/>
                <a:ea typeface="MS Mincho" panose="02020609040205080304" pitchFamily="49" charset="-128"/>
              </a:rPr>
              <a:t>Woźniak</a:t>
            </a:r>
            <a:r>
              <a:rPr lang="en-US" sz="1100" dirty="0">
                <a:solidFill>
                  <a:srgbClr val="222222"/>
                </a:solidFill>
                <a:effectLst/>
                <a:latin typeface="Times New Roman" panose="02020603050405020304" pitchFamily="18" charset="0"/>
                <a:ea typeface="MS Mincho" panose="02020609040205080304" pitchFamily="49" charset="-128"/>
              </a:rPr>
              <a:t>, and Ram Sarkar. "A union of deep learning and swarm-based optimization for 3D human action recognition." </a:t>
            </a:r>
            <a:r>
              <a:rPr lang="en-US" sz="1100" i="1" dirty="0">
                <a:solidFill>
                  <a:srgbClr val="222222"/>
                </a:solidFill>
                <a:effectLst/>
                <a:latin typeface="Times New Roman" panose="02020603050405020304" pitchFamily="18" charset="0"/>
                <a:ea typeface="MS Mincho" panose="02020609040205080304" pitchFamily="49" charset="-128"/>
              </a:rPr>
              <a:t>Scientific Reports</a:t>
            </a:r>
            <a:r>
              <a:rPr lang="en-US" sz="1100" dirty="0">
                <a:solidFill>
                  <a:srgbClr val="222222"/>
                </a:solidFill>
                <a:effectLst/>
                <a:latin typeface="Times New Roman" panose="02020603050405020304" pitchFamily="18" charset="0"/>
                <a:ea typeface="MS Mincho" panose="02020609040205080304" pitchFamily="49" charset="-128"/>
              </a:rPr>
              <a:t> 12, no. 1 (2022): 5494.</a:t>
            </a:r>
            <a:endParaRPr lang="en-US" sz="1100" dirty="0">
              <a:solidFill>
                <a:schemeClr val="tx2">
                  <a:lumMod val="10000"/>
                </a:schemeClr>
              </a:solidFill>
              <a:latin typeface="Times New Roman" panose="02020603050405020304" pitchFamily="18" charset="0"/>
              <a:cs typeface="Times New Roman" panose="02020603050405020304" pitchFamily="18" charset="0"/>
            </a:endParaRPr>
          </a:p>
          <a:p>
            <a:pPr marL="0" indent="0" algn="l">
              <a:spcBef>
                <a:spcPts val="1600"/>
              </a:spcBef>
            </a:pPr>
            <a:r>
              <a:rPr lang="en-IN" sz="1100" dirty="0">
                <a:solidFill>
                  <a:schemeClr val="tx2">
                    <a:lumMod val="10000"/>
                  </a:schemeClr>
                </a:solidFill>
                <a:latin typeface="Times New Roman" pitchFamily="18" charset="0"/>
                <a:cs typeface="Times New Roman" pitchFamily="18" charset="0"/>
              </a:rPr>
              <a:t>[11]. </a:t>
            </a:r>
            <a:r>
              <a:rPr lang="en-US" sz="1100" dirty="0">
                <a:solidFill>
                  <a:srgbClr val="222222"/>
                </a:solidFill>
                <a:effectLst/>
                <a:latin typeface="Times New Roman" panose="02020603050405020304" pitchFamily="18" charset="0"/>
                <a:ea typeface="MS Mincho" panose="02020609040205080304" pitchFamily="49" charset="-128"/>
              </a:rPr>
              <a:t>Al-</a:t>
            </a:r>
            <a:r>
              <a:rPr lang="en-US" sz="1100" dirty="0" err="1">
                <a:solidFill>
                  <a:srgbClr val="222222"/>
                </a:solidFill>
                <a:effectLst/>
                <a:latin typeface="Times New Roman" panose="02020603050405020304" pitchFamily="18" charset="0"/>
                <a:ea typeface="MS Mincho" panose="02020609040205080304" pitchFamily="49" charset="-128"/>
              </a:rPr>
              <a:t>Qaness</a:t>
            </a:r>
            <a:r>
              <a:rPr lang="en-US" sz="1100" dirty="0">
                <a:solidFill>
                  <a:srgbClr val="222222"/>
                </a:solidFill>
                <a:effectLst/>
                <a:latin typeface="Times New Roman" panose="02020603050405020304" pitchFamily="18" charset="0"/>
                <a:ea typeface="MS Mincho" panose="02020609040205080304" pitchFamily="49" charset="-128"/>
              </a:rPr>
              <a:t>, Mohammed AA, Ahmed M. Helmi, Abdelghani </a:t>
            </a:r>
            <a:r>
              <a:rPr lang="en-US" sz="1100" dirty="0" err="1">
                <a:solidFill>
                  <a:srgbClr val="222222"/>
                </a:solidFill>
                <a:effectLst/>
                <a:latin typeface="Times New Roman" panose="02020603050405020304" pitchFamily="18" charset="0"/>
                <a:ea typeface="MS Mincho" panose="02020609040205080304" pitchFamily="49" charset="-128"/>
              </a:rPr>
              <a:t>Dahou</a:t>
            </a:r>
            <a:r>
              <a:rPr lang="en-US" sz="1100" dirty="0">
                <a:solidFill>
                  <a:srgbClr val="222222"/>
                </a:solidFill>
                <a:effectLst/>
                <a:latin typeface="Times New Roman" panose="02020603050405020304" pitchFamily="18" charset="0"/>
                <a:ea typeface="MS Mincho" panose="02020609040205080304" pitchFamily="49" charset="-128"/>
              </a:rPr>
              <a:t>, and Mohamed Abd </a:t>
            </a:r>
            <a:r>
              <a:rPr lang="en-US" sz="1100" dirty="0" err="1">
                <a:solidFill>
                  <a:srgbClr val="222222"/>
                </a:solidFill>
                <a:effectLst/>
                <a:latin typeface="Times New Roman" panose="02020603050405020304" pitchFamily="18" charset="0"/>
                <a:ea typeface="MS Mincho" panose="02020609040205080304" pitchFamily="49" charset="-128"/>
              </a:rPr>
              <a:t>Elaziz</a:t>
            </a:r>
            <a:r>
              <a:rPr lang="en-US" sz="1100" dirty="0">
                <a:solidFill>
                  <a:srgbClr val="222222"/>
                </a:solidFill>
                <a:effectLst/>
                <a:latin typeface="Times New Roman" panose="02020603050405020304" pitchFamily="18" charset="0"/>
                <a:ea typeface="MS Mincho" panose="02020609040205080304" pitchFamily="49" charset="-128"/>
              </a:rPr>
              <a:t>. "The applications of metaheuristics for human activity recognition and fall detection using wearable sensors: A comprehensive analysis." </a:t>
            </a:r>
            <a:r>
              <a:rPr lang="en-US" sz="1100" i="1" dirty="0">
                <a:solidFill>
                  <a:srgbClr val="222222"/>
                </a:solidFill>
                <a:effectLst/>
                <a:latin typeface="Times New Roman" panose="02020603050405020304" pitchFamily="18" charset="0"/>
                <a:ea typeface="MS Mincho" panose="02020609040205080304" pitchFamily="49" charset="-128"/>
              </a:rPr>
              <a:t>Biosensors</a:t>
            </a:r>
            <a:r>
              <a:rPr lang="en-US" sz="1100" dirty="0">
                <a:solidFill>
                  <a:srgbClr val="222222"/>
                </a:solidFill>
                <a:effectLst/>
                <a:latin typeface="Times New Roman" panose="02020603050405020304" pitchFamily="18" charset="0"/>
                <a:ea typeface="MS Mincho" panose="02020609040205080304" pitchFamily="49" charset="-128"/>
              </a:rPr>
              <a:t> 12, no. 10 (2022): 821.</a:t>
            </a:r>
            <a:endParaRPr lang="en-US" sz="1100" dirty="0">
              <a:solidFill>
                <a:schemeClr val="tx2">
                  <a:lumMod val="10000"/>
                </a:schemeClr>
              </a:solidFill>
              <a:latin typeface="Times New Roman" panose="02020603050405020304" pitchFamily="18" charset="0"/>
              <a:cs typeface="Times New Roman" panose="02020603050405020304" pitchFamily="18" charset="0"/>
            </a:endParaRPr>
          </a:p>
          <a:p>
            <a:pPr marL="0" indent="0" algn="l">
              <a:spcBef>
                <a:spcPts val="1600"/>
              </a:spcBef>
            </a:pPr>
            <a:r>
              <a:rPr lang="en-IN" sz="1100" dirty="0">
                <a:solidFill>
                  <a:schemeClr val="tx2">
                    <a:lumMod val="10000"/>
                  </a:schemeClr>
                </a:solidFill>
                <a:latin typeface="Times New Roman" pitchFamily="18" charset="0"/>
                <a:cs typeface="Times New Roman" pitchFamily="18" charset="0"/>
              </a:rPr>
              <a:t>[12].</a:t>
            </a:r>
            <a:r>
              <a:rPr lang="en-US" sz="1100" dirty="0">
                <a:solidFill>
                  <a:schemeClr val="tx2">
                    <a:lumMod val="10000"/>
                  </a:schemeClr>
                </a:solidFill>
                <a:latin typeface="Times New Roman" panose="02020603050405020304" pitchFamily="18" charset="0"/>
                <a:cs typeface="Times New Roman" panose="02020603050405020304" pitchFamily="18" charset="0"/>
              </a:rPr>
              <a:t> </a:t>
            </a:r>
            <a:r>
              <a:rPr lang="en-US" sz="1100" dirty="0" err="1">
                <a:solidFill>
                  <a:srgbClr val="222222"/>
                </a:solidFill>
                <a:effectLst/>
                <a:latin typeface="Times New Roman" panose="02020603050405020304" pitchFamily="18" charset="0"/>
                <a:ea typeface="MS Mincho" panose="02020609040205080304" pitchFamily="49" charset="-128"/>
              </a:rPr>
              <a:t>Devarakonda</a:t>
            </a:r>
            <a:r>
              <a:rPr lang="en-US" sz="1100" dirty="0">
                <a:solidFill>
                  <a:srgbClr val="222222"/>
                </a:solidFill>
                <a:effectLst/>
                <a:latin typeface="Times New Roman" panose="02020603050405020304" pitchFamily="18" charset="0"/>
                <a:ea typeface="MS Mincho" panose="02020609040205080304" pitchFamily="49" charset="-128"/>
              </a:rPr>
              <a:t>, Preethi </a:t>
            </a:r>
            <a:r>
              <a:rPr lang="en-US" sz="1100" dirty="0" err="1">
                <a:solidFill>
                  <a:srgbClr val="222222"/>
                </a:solidFill>
                <a:effectLst/>
                <a:latin typeface="Times New Roman" panose="02020603050405020304" pitchFamily="18" charset="0"/>
                <a:ea typeface="MS Mincho" panose="02020609040205080304" pitchFamily="49" charset="-128"/>
              </a:rPr>
              <a:t>Gunishetty</a:t>
            </a:r>
            <a:r>
              <a:rPr lang="en-US" sz="1100" dirty="0">
                <a:solidFill>
                  <a:srgbClr val="222222"/>
                </a:solidFill>
                <a:effectLst/>
                <a:latin typeface="Times New Roman" panose="02020603050405020304" pitchFamily="18" charset="0"/>
                <a:ea typeface="MS Mincho" panose="02020609040205080304" pitchFamily="49" charset="-128"/>
              </a:rPr>
              <a:t>, and Bojan </a:t>
            </a:r>
            <a:r>
              <a:rPr lang="en-US" sz="1100" dirty="0" err="1">
                <a:solidFill>
                  <a:srgbClr val="222222"/>
                </a:solidFill>
                <a:effectLst/>
                <a:latin typeface="Times New Roman" panose="02020603050405020304" pitchFamily="18" charset="0"/>
                <a:ea typeface="MS Mincho" panose="02020609040205080304" pitchFamily="49" charset="-128"/>
              </a:rPr>
              <a:t>Bozic</a:t>
            </a:r>
            <a:r>
              <a:rPr lang="en-US" sz="1100" dirty="0">
                <a:solidFill>
                  <a:srgbClr val="222222"/>
                </a:solidFill>
                <a:effectLst/>
                <a:latin typeface="Times New Roman" panose="02020603050405020304" pitchFamily="18" charset="0"/>
                <a:ea typeface="MS Mincho" panose="02020609040205080304" pitchFamily="49" charset="-128"/>
              </a:rPr>
              <a:t>. "Particle swarm optimization of convolutional neural networks for human activity prediction." In </a:t>
            </a:r>
            <a:r>
              <a:rPr lang="en-US" sz="1100" i="1" dirty="0" err="1">
                <a:solidFill>
                  <a:srgbClr val="222222"/>
                </a:solidFill>
                <a:effectLst/>
                <a:latin typeface="Times New Roman" panose="02020603050405020304" pitchFamily="18" charset="0"/>
                <a:ea typeface="MS Mincho" panose="02020609040205080304" pitchFamily="49" charset="-128"/>
              </a:rPr>
              <a:t>Optimisation</a:t>
            </a:r>
            <a:r>
              <a:rPr lang="en-US" sz="1100" i="1" dirty="0">
                <a:solidFill>
                  <a:srgbClr val="222222"/>
                </a:solidFill>
                <a:effectLst/>
                <a:latin typeface="Times New Roman" panose="02020603050405020304" pitchFamily="18" charset="0"/>
                <a:ea typeface="MS Mincho" panose="02020609040205080304" pitchFamily="49" charset="-128"/>
              </a:rPr>
              <a:t> Algorithms and Swarm Intelligence</a:t>
            </a:r>
            <a:r>
              <a:rPr lang="en-US" sz="1100" dirty="0">
                <a:solidFill>
                  <a:srgbClr val="222222"/>
                </a:solidFill>
                <a:effectLst/>
                <a:latin typeface="Times New Roman" panose="02020603050405020304" pitchFamily="18" charset="0"/>
                <a:ea typeface="MS Mincho" panose="02020609040205080304" pitchFamily="49" charset="-128"/>
              </a:rPr>
              <a:t>. </a:t>
            </a:r>
            <a:r>
              <a:rPr lang="en-US" sz="1100" dirty="0" err="1">
                <a:solidFill>
                  <a:srgbClr val="222222"/>
                </a:solidFill>
                <a:effectLst/>
                <a:latin typeface="Times New Roman" panose="02020603050405020304" pitchFamily="18" charset="0"/>
                <a:ea typeface="MS Mincho" panose="02020609040205080304" pitchFamily="49" charset="-128"/>
              </a:rPr>
              <a:t>IntechOpen</a:t>
            </a:r>
            <a:r>
              <a:rPr lang="en-US" sz="1100" dirty="0">
                <a:solidFill>
                  <a:srgbClr val="222222"/>
                </a:solidFill>
                <a:effectLst/>
                <a:latin typeface="Times New Roman" panose="02020603050405020304" pitchFamily="18" charset="0"/>
                <a:ea typeface="MS Mincho" panose="02020609040205080304" pitchFamily="49" charset="-128"/>
              </a:rPr>
              <a:t>, 2022.</a:t>
            </a:r>
            <a:endParaRPr lang="en-IN" sz="1100" dirty="0">
              <a:solidFill>
                <a:schemeClr val="tx2">
                  <a:lumMod val="10000"/>
                </a:schemeClr>
              </a:solidFill>
              <a:latin typeface="Times New Roman" pitchFamily="18" charset="0"/>
              <a:cs typeface="Times New Roman" pitchFamily="18" charset="0"/>
            </a:endParaRPr>
          </a:p>
          <a:p>
            <a:pPr marL="457200" lvl="0" indent="0" algn="just" rtl="0">
              <a:lnSpc>
                <a:spcPct val="115000"/>
              </a:lnSpc>
              <a:spcBef>
                <a:spcPts val="1200"/>
              </a:spcBef>
              <a:spcAft>
                <a:spcPts val="0"/>
              </a:spcAft>
              <a:buNone/>
            </a:pPr>
            <a:endParaRPr sz="1100" dirty="0">
              <a:latin typeface="Roboto Slab"/>
              <a:ea typeface="Roboto Slab"/>
              <a:cs typeface="Roboto Slab"/>
              <a:sym typeface="Roboto Slab"/>
            </a:endParaRPr>
          </a:p>
        </p:txBody>
      </p:sp>
      <p:sp>
        <p:nvSpPr>
          <p:cNvPr id="335" name="Google Shape;335;p43"/>
          <p:cNvSpPr txBox="1">
            <a:spLocks noGrp="1"/>
          </p:cNvSpPr>
          <p:nvPr>
            <p:ph type="sldNum" idx="12"/>
          </p:nvPr>
        </p:nvSpPr>
        <p:spPr>
          <a:xfrm>
            <a:off x="8748000" y="4773475"/>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800"/>
              <a:buFont typeface="Arial"/>
              <a:buNone/>
            </a:pPr>
            <a:fld id="{00000000-1234-1234-1234-123412341234}" type="slidenum">
              <a:rPr lang="en">
                <a:solidFill>
                  <a:srgbClr val="222222"/>
                </a:solidFill>
              </a:rPr>
              <a:t>24</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1026550" y="484200"/>
            <a:ext cx="35442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b="1" dirty="0">
                <a:solidFill>
                  <a:schemeClr val="lt1"/>
                </a:solidFill>
              </a:rPr>
              <a:t>PUBLICATION</a:t>
            </a:r>
            <a:endParaRPr sz="2600" dirty="0">
              <a:solidFill>
                <a:schemeClr val="lt1"/>
              </a:solidFill>
            </a:endParaRPr>
          </a:p>
        </p:txBody>
      </p:sp>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25</a:t>
            </a:fld>
            <a:endParaRPr>
              <a:solidFill>
                <a:srgbClr val="222222"/>
              </a:solidFill>
            </a:endParaRPr>
          </a:p>
        </p:txBody>
      </p:sp>
      <p:sp>
        <p:nvSpPr>
          <p:cNvPr id="6" name="TextBox 5">
            <a:extLst>
              <a:ext uri="{FF2B5EF4-FFF2-40B4-BE49-F238E27FC236}">
                <a16:creationId xmlns:a16="http://schemas.microsoft.com/office/drawing/2014/main" id="{7B613805-FD9B-0915-186D-E2FE3B6DFD1D}"/>
              </a:ext>
            </a:extLst>
          </p:cNvPr>
          <p:cNvSpPr txBox="1"/>
          <p:nvPr/>
        </p:nvSpPr>
        <p:spPr>
          <a:xfrm>
            <a:off x="512650" y="3816643"/>
            <a:ext cx="4572000" cy="461665"/>
          </a:xfrm>
          <a:prstGeom prst="rect">
            <a:avLst/>
          </a:prstGeom>
          <a:noFill/>
        </p:spPr>
        <p:txBody>
          <a:bodyPr wrap="square">
            <a:spAutoFit/>
          </a:bodyPr>
          <a:lstStyle/>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A509351-D4CC-BCC8-8552-03E284BA8A35}"/>
              </a:ext>
            </a:extLst>
          </p:cNvPr>
          <p:cNvPicPr>
            <a:picLocks noChangeAspect="1"/>
          </p:cNvPicPr>
          <p:nvPr/>
        </p:nvPicPr>
        <p:blipFill>
          <a:blip r:embed="rId3"/>
          <a:stretch>
            <a:fillRect/>
          </a:stretch>
        </p:blipFill>
        <p:spPr>
          <a:xfrm>
            <a:off x="1575582" y="1582616"/>
            <a:ext cx="6302326" cy="3548092"/>
          </a:xfrm>
          <a:prstGeom prst="rect">
            <a:avLst/>
          </a:prstGeom>
        </p:spPr>
      </p:pic>
    </p:spTree>
    <p:extLst>
      <p:ext uri="{BB962C8B-B14F-4D97-AF65-F5344CB8AC3E}">
        <p14:creationId xmlns:p14="http://schemas.microsoft.com/office/powerpoint/2010/main" val="3361970661"/>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p:nvPr/>
        </p:nvSpPr>
        <p:spPr>
          <a:xfrm>
            <a:off x="2060400" y="2028177"/>
            <a:ext cx="5023200" cy="923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 sz="4800" i="0" u="none" strike="noStrike" cap="none">
                <a:solidFill>
                  <a:schemeClr val="lt1"/>
                </a:solidFill>
                <a:latin typeface="Roboto Slab Medium"/>
                <a:ea typeface="Roboto Slab Medium"/>
                <a:cs typeface="Roboto Slab Medium"/>
                <a:sym typeface="Roboto Slab Medium"/>
              </a:rPr>
              <a:t>THANK YOU</a:t>
            </a:r>
            <a:endParaRPr sz="4800" i="0" u="none" strike="noStrike" cap="none">
              <a:solidFill>
                <a:schemeClr val="lt1"/>
              </a:solidFill>
              <a:latin typeface="Roboto Slab Medium"/>
              <a:ea typeface="Roboto Slab Medium"/>
              <a:cs typeface="Roboto Slab Medium"/>
              <a:sym typeface="Roboto Slab Medium"/>
            </a:endParaRPr>
          </a:p>
        </p:txBody>
      </p:sp>
      <p:sp>
        <p:nvSpPr>
          <p:cNvPr id="342" name="Google Shape;34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26</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38203" y="163214"/>
            <a:ext cx="371544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PROBLEM STATEMENT</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565084" y="1947006"/>
            <a:ext cx="8308200" cy="1723518"/>
          </a:xfrm>
          <a:prstGeom prst="rect">
            <a:avLst/>
          </a:prstGeom>
          <a:noFill/>
          <a:ln>
            <a:noFill/>
          </a:ln>
        </p:spPr>
        <p:txBody>
          <a:bodyPr spcFirstLastPara="1" wrap="square" lIns="91425" tIns="91425" rIns="91425" bIns="91425" anchor="t" anchorCtr="0">
            <a:spAutoFit/>
          </a:bodyPr>
          <a:lstStyle/>
          <a:p>
            <a:pPr marL="342900" indent="-342900" algn="just">
              <a:buFont typeface="Wingdings" panose="05000000000000000000" pitchFamily="2" charset="2"/>
              <a:buChar char="§"/>
            </a:pPr>
            <a:r>
              <a:rPr lang="en-US" sz="2000" i="0" dirty="0">
                <a:solidFill>
                  <a:schemeClr val="tx2">
                    <a:lumMod val="10000"/>
                  </a:schemeClr>
                </a:solidFill>
                <a:effectLst/>
                <a:latin typeface="Times New Roman" panose="02020603050405020304" pitchFamily="18" charset="0"/>
                <a:cs typeface="Times New Roman" panose="02020603050405020304" pitchFamily="18" charset="0"/>
              </a:rPr>
              <a:t>Enhancing the accuracy of human activity recognition (HAR) in real-world settings using an optimized deep learning model that combines </a:t>
            </a:r>
            <a:r>
              <a:rPr lang="en-US" sz="2000" dirty="0">
                <a:solidFill>
                  <a:schemeClr val="tx2">
                    <a:lumMod val="10000"/>
                  </a:schemeClr>
                </a:solidFill>
                <a:latin typeface="Times New Roman" panose="02020603050405020304" pitchFamily="18" charset="0"/>
                <a:cs typeface="Times New Roman" panose="02020603050405020304" pitchFamily="18" charset="0"/>
              </a:rPr>
              <a:t>CNN</a:t>
            </a:r>
            <a:r>
              <a:rPr lang="en-US" sz="2000" i="0" dirty="0">
                <a:solidFill>
                  <a:schemeClr val="tx2">
                    <a:lumMod val="10000"/>
                  </a:schemeClr>
                </a:solidFill>
                <a:effectLst/>
                <a:latin typeface="Times New Roman" panose="02020603050405020304" pitchFamily="18" charset="0"/>
                <a:cs typeface="Times New Roman" panose="02020603050405020304" pitchFamily="18" charset="0"/>
              </a:rPr>
              <a:t> and </a:t>
            </a:r>
            <a:r>
              <a:rPr lang="en-US" sz="2000" dirty="0">
                <a:solidFill>
                  <a:schemeClr val="tx2">
                    <a:lumMod val="10000"/>
                  </a:schemeClr>
                </a:solidFill>
                <a:latin typeface="Times New Roman" panose="02020603050405020304" pitchFamily="18" charset="0"/>
                <a:cs typeface="Times New Roman" panose="02020603050405020304" pitchFamily="18" charset="0"/>
              </a:rPr>
              <a:t>LSTM</a:t>
            </a:r>
            <a:r>
              <a:rPr lang="en-US" sz="2000" i="0" dirty="0">
                <a:solidFill>
                  <a:schemeClr val="tx2">
                    <a:lumMod val="10000"/>
                  </a:schemeClr>
                </a:solidFill>
                <a:effectLst/>
                <a:latin typeface="Times New Roman" panose="02020603050405020304" pitchFamily="18" charset="0"/>
                <a:cs typeface="Times New Roman" panose="02020603050405020304" pitchFamily="18" charset="0"/>
              </a:rPr>
              <a:t>, with a specific focus on </a:t>
            </a:r>
            <a:r>
              <a:rPr lang="en-US" sz="2000" b="0" i="0" dirty="0">
                <a:solidFill>
                  <a:srgbClr val="0F0F0F"/>
                </a:solidFill>
                <a:effectLst/>
                <a:latin typeface="Times New Roman" panose="02020603050405020304" pitchFamily="18" charset="0"/>
                <a:cs typeface="Times New Roman" panose="02020603050405020304" pitchFamily="18" charset="0"/>
              </a:rPr>
              <a:t>optimizing a ConvLSTM model using Particle Swarm Optimization (PSO) as a classifier For</a:t>
            </a:r>
            <a:r>
              <a:rPr lang="en-US" sz="2000" i="0" dirty="0">
                <a:solidFill>
                  <a:schemeClr val="tx2">
                    <a:lumMod val="10000"/>
                  </a:schemeClr>
                </a:solidFill>
                <a:effectLst/>
                <a:latin typeface="Times New Roman" panose="02020603050405020304" pitchFamily="18" charset="0"/>
                <a:cs typeface="Times New Roman" panose="02020603050405020304" pitchFamily="18" charset="0"/>
              </a:rPr>
              <a:t> enhanced accuracy.</a:t>
            </a:r>
          </a:p>
          <a:p>
            <a:pPr algn="just"/>
            <a:endParaRPr lang="en-US" sz="20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3</a:t>
            </a:fld>
            <a:endParaRPr>
              <a:solidFill>
                <a:srgbClr val="222222"/>
              </a:solidFill>
            </a:endParaRPr>
          </a:p>
        </p:txBody>
      </p:sp>
    </p:spTree>
    <p:extLst>
      <p:ext uri="{BB962C8B-B14F-4D97-AF65-F5344CB8AC3E}">
        <p14:creationId xmlns:p14="http://schemas.microsoft.com/office/powerpoint/2010/main" val="3704389008"/>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38203" y="163214"/>
            <a:ext cx="371544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OBJECTIVES</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558990" y="1925904"/>
            <a:ext cx="8308200" cy="2031295"/>
          </a:xfrm>
          <a:prstGeom prst="rect">
            <a:avLst/>
          </a:prstGeom>
          <a:noFill/>
          <a:ln>
            <a:noFill/>
          </a:ln>
        </p:spPr>
        <p:txBody>
          <a:bodyPr spcFirstLastPara="1" wrap="square" lIns="91425" tIns="91425" rIns="91425" bIns="91425" anchor="t" anchorCtr="0">
            <a:spAutoFit/>
          </a:bodyPr>
          <a:lstStyle/>
          <a:p>
            <a:pPr marL="342900" indent="-342900" algn="just">
              <a:buFont typeface="Wingdings" panose="05000000000000000000" pitchFamily="2" charset="2"/>
              <a:buChar char="§"/>
            </a:pPr>
            <a:r>
              <a:rPr lang="en-US" sz="2000" b="0" i="0" dirty="0">
                <a:solidFill>
                  <a:schemeClr val="tx2">
                    <a:lumMod val="10000"/>
                  </a:schemeClr>
                </a:solidFill>
                <a:effectLst/>
                <a:latin typeface="Times New Roman" panose="02020603050405020304" pitchFamily="18" charset="0"/>
                <a:cs typeface="Times New Roman" panose="02020603050405020304" pitchFamily="18" charset="0"/>
              </a:rPr>
              <a:t>The primary aim of this study is to optimize convLSTM model using Particle Swarm Optimization (PSO) as a classifier to significantly increase the accuracy of human activity recognition in real-world scenarios. </a:t>
            </a:r>
          </a:p>
          <a:p>
            <a:pPr marL="342900" indent="-342900" algn="just">
              <a:buFont typeface="Wingdings" panose="05000000000000000000" pitchFamily="2" charset="2"/>
              <a:buChar char="§"/>
            </a:pPr>
            <a:endParaRPr lang="en-US" sz="2000" b="0" i="0" dirty="0">
              <a:solidFill>
                <a:schemeClr val="tx2">
                  <a:lumMod val="10000"/>
                </a:schemeClr>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b="0" i="0" dirty="0">
                <a:solidFill>
                  <a:schemeClr val="tx2">
                    <a:lumMod val="10000"/>
                  </a:schemeClr>
                </a:solidFill>
                <a:effectLst/>
                <a:latin typeface="Times New Roman" panose="02020603050405020304" pitchFamily="18" charset="0"/>
                <a:cs typeface="Times New Roman" panose="02020603050405020304" pitchFamily="18" charset="0"/>
              </a:rPr>
              <a:t>This involves leveraging a substantial video dataset to enhance model performance and robustness.</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4</a:t>
            </a:fld>
            <a:endParaRPr>
              <a:solidFill>
                <a:srgbClr val="222222"/>
              </a:solidFill>
            </a:endParaRPr>
          </a:p>
        </p:txBody>
      </p:sp>
      <p:pic>
        <p:nvPicPr>
          <p:cNvPr id="1025" name="Picture 1" descr="User">
            <a:extLst>
              <a:ext uri="{FF2B5EF4-FFF2-40B4-BE49-F238E27FC236}">
                <a16:creationId xmlns:a16="http://schemas.microsoft.com/office/drawing/2014/main" id="{1936A0F6-66B2-9395-6694-8BC5A33A2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33925"/>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176505" y="163214"/>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t>INTRODUCTION</a:t>
            </a:r>
            <a:endParaRPr sz="2800" dirty="0"/>
          </a:p>
        </p:txBody>
      </p:sp>
      <p:grpSp>
        <p:nvGrpSpPr>
          <p:cNvPr id="163" name="Google Shape;163;p26"/>
          <p:cNvGrpSpPr/>
          <p:nvPr/>
        </p:nvGrpSpPr>
        <p:grpSpPr>
          <a:xfrm>
            <a:off x="516503" y="478767"/>
            <a:ext cx="366458" cy="36643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6"/>
          <p:cNvSpPr txBox="1"/>
          <p:nvPr/>
        </p:nvSpPr>
        <p:spPr>
          <a:xfrm>
            <a:off x="222634" y="1313236"/>
            <a:ext cx="5755195" cy="2954625"/>
          </a:xfrm>
          <a:prstGeom prst="rect">
            <a:avLst/>
          </a:prstGeom>
          <a:noFill/>
          <a:ln>
            <a:noFill/>
          </a:ln>
        </p:spPr>
        <p:txBody>
          <a:bodyPr spcFirstLastPara="1" wrap="square" lIns="91425" tIns="91425" rIns="91425" bIns="91425" anchor="t" anchorCtr="0">
            <a:spAutoFit/>
          </a:bodyPr>
          <a:lstStyle/>
          <a:p>
            <a:pPr marL="342900" indent="-342900" algn="just">
              <a:buFont typeface="Wingdings" panose="05000000000000000000" pitchFamily="2" charset="2"/>
              <a:buChar char="§"/>
            </a:pPr>
            <a:r>
              <a:rPr lang="en-US" sz="2000" dirty="0">
                <a:solidFill>
                  <a:schemeClr val="tx2">
                    <a:lumMod val="10000"/>
                  </a:schemeClr>
                </a:solidFill>
                <a:latin typeface="Times New Roman" panose="02020603050405020304" pitchFamily="18" charset="0"/>
                <a:cs typeface="Times New Roman" panose="02020603050405020304" pitchFamily="18" charset="0"/>
              </a:rPr>
              <a:t>Human activities Recognition  is an important area of computer vision research and application .</a:t>
            </a:r>
          </a:p>
          <a:p>
            <a:pPr marL="342900" indent="-342900" algn="just">
              <a:buFont typeface="Wingdings" panose="05000000000000000000" pitchFamily="2" charset="2"/>
              <a:buChar char="§"/>
            </a:pP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b="0" i="0" dirty="0">
                <a:solidFill>
                  <a:schemeClr val="tx2">
                    <a:lumMod val="10000"/>
                  </a:schemeClr>
                </a:solidFill>
                <a:effectLst/>
                <a:latin typeface="Times New Roman" panose="02020603050405020304" pitchFamily="18" charset="0"/>
                <a:cs typeface="Times New Roman" panose="02020603050405020304" pitchFamily="18" charset="0"/>
              </a:rPr>
              <a:t>Our study tackles the task of recognizing diverse human activities in real-world settings using deep learning techniques.</a:t>
            </a:r>
          </a:p>
          <a:p>
            <a:pPr marL="342900" indent="-342900" algn="just">
              <a:buFont typeface="Wingdings" panose="05000000000000000000" pitchFamily="2" charset="2"/>
              <a:buChar char="§"/>
            </a:pPr>
            <a:endParaRPr lang="en-US" sz="2000" b="0" i="0" dirty="0">
              <a:solidFill>
                <a:schemeClr val="tx2">
                  <a:lumMod val="10000"/>
                </a:schemeClr>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b="0" i="0" dirty="0">
                <a:solidFill>
                  <a:schemeClr val="tx2">
                    <a:lumMod val="10000"/>
                  </a:schemeClr>
                </a:solidFill>
                <a:effectLst/>
                <a:latin typeface="Times New Roman" panose="02020603050405020304" pitchFamily="18" charset="0"/>
                <a:cs typeface="Times New Roman" panose="02020603050405020304" pitchFamily="18" charset="0"/>
              </a:rPr>
              <a:t>We enhance the accuracy of our deep learning model for classifying human actions in videos.</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5</a:t>
            </a:fld>
            <a:endParaRPr>
              <a:solidFill>
                <a:srgbClr val="222222"/>
              </a:solidFill>
            </a:endParaRPr>
          </a:p>
        </p:txBody>
      </p:sp>
      <p:pic>
        <p:nvPicPr>
          <p:cNvPr id="4" name="Picture 3">
            <a:extLst>
              <a:ext uri="{FF2B5EF4-FFF2-40B4-BE49-F238E27FC236}">
                <a16:creationId xmlns:a16="http://schemas.microsoft.com/office/drawing/2014/main" id="{B478F7D5-7967-74D6-3B94-123BEE0F05FC}"/>
              </a:ext>
            </a:extLst>
          </p:cNvPr>
          <p:cNvPicPr>
            <a:picLocks noChangeAspect="1"/>
          </p:cNvPicPr>
          <p:nvPr/>
        </p:nvPicPr>
        <p:blipFill>
          <a:blip r:embed="rId3"/>
          <a:stretch>
            <a:fillRect/>
          </a:stretch>
        </p:blipFill>
        <p:spPr>
          <a:xfrm>
            <a:off x="6063175" y="1722926"/>
            <a:ext cx="3080825" cy="2412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p:nvPr/>
        </p:nvSpPr>
        <p:spPr>
          <a:xfrm>
            <a:off x="298150" y="-2825"/>
            <a:ext cx="6113100" cy="5143500"/>
          </a:xfrm>
          <a:prstGeom prst="flowChartDelay">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7"/>
          <p:cNvSpPr txBox="1"/>
          <p:nvPr/>
        </p:nvSpPr>
        <p:spPr>
          <a:xfrm>
            <a:off x="123550" y="2092930"/>
            <a:ext cx="59946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a:solidFill>
                  <a:srgbClr val="002060"/>
                </a:solidFill>
                <a:latin typeface="Roboto Slab"/>
                <a:ea typeface="Roboto Slab"/>
                <a:cs typeface="Roboto Slab"/>
                <a:sym typeface="Roboto Slab"/>
              </a:rPr>
              <a:t>LITERATURE SURVEY</a:t>
            </a:r>
            <a:endParaRPr sz="1400" b="0" i="0" u="none" strike="noStrike" cap="none">
              <a:solidFill>
                <a:srgbClr val="000000"/>
              </a:solidFill>
              <a:latin typeface="Arial"/>
              <a:ea typeface="Arial"/>
              <a:cs typeface="Arial"/>
              <a:sym typeface="Arial"/>
            </a:endParaRPr>
          </a:p>
        </p:txBody>
      </p:sp>
      <p:sp>
        <p:nvSpPr>
          <p:cNvPr id="178" name="Google Shape;17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6</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18150" y="526375"/>
            <a:ext cx="2637000" cy="425664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dirty="0">
                <a:solidFill>
                  <a:schemeClr val="tx2">
                    <a:lumMod val="10000"/>
                  </a:schemeClr>
                </a:solidFill>
                <a:latin typeface="Times New Roman" panose="02020603050405020304" pitchFamily="18" charset="0"/>
                <a:cs typeface="Times New Roman" panose="02020603050405020304" pitchFamily="18" charset="0"/>
              </a:rPr>
              <a:t>Human action recognition using genetic algorithms and convolutional neural networks</a:t>
            </a:r>
          </a:p>
          <a:p>
            <a:pPr marL="0" indent="0">
              <a:spcBef>
                <a:spcPts val="0"/>
              </a:spcBef>
            </a:pPr>
            <a:r>
              <a:rPr lang="en" sz="1400" dirty="0">
                <a:solidFill>
                  <a:srgbClr val="000000"/>
                </a:solidFill>
                <a:latin typeface="Arial"/>
                <a:ea typeface="Arial"/>
                <a:cs typeface="Arial"/>
                <a:sym typeface="Arial"/>
              </a:rPr>
              <a:t>[2]</a:t>
            </a:r>
            <a:endParaRPr sz="1400" dirty="0">
              <a:solidFill>
                <a:srgbClr val="000000"/>
              </a:solidFill>
              <a:latin typeface="Arial"/>
              <a:ea typeface="Arial"/>
              <a:cs typeface="Arial"/>
              <a:sym typeface="Arial"/>
            </a:endParaRPr>
          </a:p>
          <a:p>
            <a:pPr marL="285750" lvl="0" indent="-241300" algn="just" rtl="0">
              <a:spcBef>
                <a:spcPts val="0"/>
              </a:spcBef>
              <a:spcAft>
                <a:spcPts val="0"/>
              </a:spcAft>
              <a:buSzPts val="1100"/>
              <a:buFont typeface="Arial"/>
              <a:buChar char="●"/>
            </a:pPr>
            <a:r>
              <a:rPr lang="en-US" sz="1400" dirty="0" err="1">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C.Krishna</a:t>
            </a:r>
            <a:r>
              <a:rPr lang="en-US" sz="14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et al. researched a method for human action recognition using genetic algorithms and deep convolutional neural networks, demonstrating that initializing  weights using a Generalized Adversarial minimizes classification errors and achieves recognition accuracy of 99.98% </a:t>
            </a:r>
            <a:endParaRPr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0" lvl="0" indent="0" algn="just" rtl="0">
              <a:lnSpc>
                <a:spcPct val="100000"/>
              </a:lnSpc>
              <a:spcBef>
                <a:spcPts val="0"/>
              </a:spcBef>
              <a:spcAft>
                <a:spcPts val="0"/>
              </a:spcAft>
              <a:buSzPts val="1800"/>
              <a:buNone/>
            </a:pPr>
            <a:endParaRPr sz="1500" dirty="0">
              <a:solidFill>
                <a:srgbClr val="000000"/>
              </a:solidFill>
              <a:latin typeface="Roboto Slab"/>
              <a:ea typeface="Roboto Slab"/>
              <a:cs typeface="Roboto Slab"/>
              <a:sym typeface="Roboto Slab"/>
            </a:endParaRPr>
          </a:p>
          <a:p>
            <a:pPr marL="0" lvl="0" indent="0" algn="l" rtl="0">
              <a:lnSpc>
                <a:spcPct val="100000"/>
              </a:lnSpc>
              <a:spcBef>
                <a:spcPts val="360"/>
              </a:spcBef>
              <a:spcAft>
                <a:spcPts val="0"/>
              </a:spcAft>
              <a:buSzPts val="1800"/>
              <a:buNone/>
            </a:pPr>
            <a:endParaRPr dirty="0"/>
          </a:p>
        </p:txBody>
      </p:sp>
      <p:sp>
        <p:nvSpPr>
          <p:cNvPr id="184" name="Google Shape;184;p28"/>
          <p:cNvSpPr txBox="1">
            <a:spLocks noGrp="1"/>
          </p:cNvSpPr>
          <p:nvPr>
            <p:ph type="body" idx="4294967295"/>
          </p:nvPr>
        </p:nvSpPr>
        <p:spPr>
          <a:xfrm>
            <a:off x="6136050" y="526375"/>
            <a:ext cx="2548800" cy="425651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85750" indent="-108839" algn="ctr">
              <a:spcBef>
                <a:spcPts val="0"/>
              </a:spcBef>
              <a:buSzPts val="2786"/>
              <a:buNone/>
            </a:pPr>
            <a:r>
              <a:rPr lang="en-US" sz="1800" b="1" dirty="0">
                <a:solidFill>
                  <a:schemeClr val="tx2">
                    <a:lumMod val="10000"/>
                  </a:schemeClr>
                </a:solidFill>
                <a:latin typeface="Times New Roman" panose="02020603050405020304" pitchFamily="18" charset="0"/>
                <a:cs typeface="Times New Roman" panose="02020603050405020304" pitchFamily="18" charset="0"/>
              </a:rPr>
              <a:t>Particle Swarm Optimization: A Comprehensive Survey</a:t>
            </a:r>
            <a:endParaRPr lang="en" sz="1400" dirty="0">
              <a:solidFill>
                <a:srgbClr val="000000"/>
              </a:solidFill>
              <a:latin typeface="Arial"/>
              <a:ea typeface="Arial"/>
              <a:cs typeface="Arial"/>
              <a:sym typeface="Arial"/>
            </a:endParaRPr>
          </a:p>
          <a:p>
            <a:pPr marL="285750" indent="-108839" algn="ctr">
              <a:spcBef>
                <a:spcPts val="0"/>
              </a:spcBef>
              <a:buSzPts val="2786"/>
              <a:buNone/>
            </a:pPr>
            <a:r>
              <a:rPr lang="en" sz="1400" dirty="0">
                <a:solidFill>
                  <a:srgbClr val="000000"/>
                </a:solidFill>
                <a:latin typeface="Arial"/>
                <a:ea typeface="Arial"/>
                <a:cs typeface="Arial"/>
                <a:sym typeface="Arial"/>
              </a:rPr>
              <a:t>3]</a:t>
            </a:r>
            <a:endParaRPr sz="1400" dirty="0">
              <a:solidFill>
                <a:srgbClr val="000000"/>
              </a:solidFill>
              <a:latin typeface="Arial"/>
              <a:ea typeface="Arial"/>
              <a:cs typeface="Arial"/>
              <a:sym typeface="Arial"/>
            </a:endParaRPr>
          </a:p>
          <a:p>
            <a:pPr marL="285750" lvl="0" indent="-285750" algn="just" rtl="0">
              <a:lnSpc>
                <a:spcPct val="100000"/>
              </a:lnSpc>
              <a:spcBef>
                <a:spcPts val="0"/>
              </a:spcBef>
              <a:spcAft>
                <a:spcPts val="0"/>
              </a:spcAft>
              <a:buSzPts val="1806"/>
              <a:buFont typeface="Arial"/>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This paper reviews Particle Swarm Optimization , a widely-used algorithm, highlighting its performance issues and potential enhancements through parameter modification, hybridization, cooperation, and multi-swarm techniques, highlighting its robustness and potential engineering applications.</a:t>
            </a:r>
            <a:endParaRPr lang="en-US"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45720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457200" lvl="0" indent="0" algn="just" rtl="0">
              <a:lnSpc>
                <a:spcPct val="100000"/>
              </a:lnSpc>
              <a:spcBef>
                <a:spcPts val="0"/>
              </a:spcBef>
              <a:spcAft>
                <a:spcPts val="0"/>
              </a:spcAft>
              <a:buNone/>
            </a:pPr>
            <a:endParaRPr sz="2900" dirty="0"/>
          </a:p>
        </p:txBody>
      </p:sp>
      <p:sp>
        <p:nvSpPr>
          <p:cNvPr id="185" name="Google Shape;185;p28"/>
          <p:cNvSpPr txBox="1">
            <a:spLocks noGrp="1"/>
          </p:cNvSpPr>
          <p:nvPr>
            <p:ph type="body" idx="4294967295"/>
          </p:nvPr>
        </p:nvSpPr>
        <p:spPr>
          <a:xfrm>
            <a:off x="500250" y="526499"/>
            <a:ext cx="2668800" cy="425651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ctr">
              <a:spcBef>
                <a:spcPts val="0"/>
              </a:spcBef>
              <a:buNone/>
            </a:pPr>
            <a:r>
              <a:rPr lang="en-US" sz="1800" b="1" dirty="0">
                <a:solidFill>
                  <a:schemeClr val="tx2">
                    <a:lumMod val="10000"/>
                  </a:schemeClr>
                </a:solidFill>
                <a:latin typeface="Times New Roman" panose="02020603050405020304" pitchFamily="18" charset="0"/>
                <a:cs typeface="Times New Roman" panose="02020603050405020304" pitchFamily="18" charset="0"/>
              </a:rPr>
              <a:t>A Novel Feature Selection Method for Video-Based Human Activity Recognition </a:t>
            </a:r>
          </a:p>
          <a:p>
            <a:pPr marL="0" indent="0" algn="ctr">
              <a:spcBef>
                <a:spcPts val="0"/>
              </a:spcBef>
              <a:buNone/>
            </a:pPr>
            <a:r>
              <a:rPr lang="en" sz="1400" dirty="0">
                <a:solidFill>
                  <a:srgbClr val="000000"/>
                </a:solidFill>
                <a:latin typeface="Arial"/>
                <a:ea typeface="Arial"/>
                <a:cs typeface="Arial"/>
                <a:sym typeface="Arial"/>
              </a:rPr>
              <a:t>[1]</a:t>
            </a:r>
            <a:endParaRPr sz="1400" dirty="0">
              <a:solidFill>
                <a:schemeClr val="tx1"/>
              </a:solidFill>
              <a:latin typeface="Arial"/>
              <a:ea typeface="Arial"/>
              <a:cs typeface="Arial"/>
              <a:sym typeface="Arial"/>
            </a:endParaRPr>
          </a:p>
          <a:p>
            <a:pPr marL="285750" lvl="0" indent="-285750" algn="just" rtl="0">
              <a:lnSpc>
                <a:spcPct val="115000"/>
              </a:lnSpc>
              <a:spcBef>
                <a:spcPts val="0"/>
              </a:spcBef>
              <a:spcAft>
                <a:spcPts val="0"/>
              </a:spcAft>
              <a:buSzPts val="1806"/>
              <a:buFont typeface="Arial"/>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Amjad </a:t>
            </a:r>
            <a:r>
              <a:rPr lang="en-US" sz="1400" dirty="0" err="1">
                <a:solidFill>
                  <a:schemeClr val="tx2">
                    <a:lumMod val="10000"/>
                  </a:schemeClr>
                </a:solidFill>
                <a:effectLst/>
                <a:latin typeface="Times New Roman" panose="02020603050405020304" pitchFamily="18" charset="0"/>
                <a:ea typeface="Times New Roman" panose="02020603050405020304" pitchFamily="18" charset="0"/>
              </a:rPr>
              <a:t>ali</a:t>
            </a:r>
            <a:r>
              <a:rPr lang="en-US" sz="1400" dirty="0">
                <a:solidFill>
                  <a:schemeClr val="tx2">
                    <a:lumMod val="10000"/>
                  </a:schemeClr>
                </a:solidFill>
                <a:effectLst/>
                <a:latin typeface="Times New Roman" panose="02020603050405020304" pitchFamily="18" charset="0"/>
                <a:ea typeface="Times New Roman" panose="02020603050405020304" pitchFamily="18" charset="0"/>
              </a:rPr>
              <a:t> et al. introduces a new feature selection methodology called the normalized mutual information-based feature selection for identification algorithms. </a:t>
            </a:r>
          </a:p>
          <a:p>
            <a:pPr marL="285750" lvl="0" indent="-285750" algn="just" rtl="0">
              <a:lnSpc>
                <a:spcPct val="115000"/>
              </a:lnSpc>
              <a:spcBef>
                <a:spcPts val="0"/>
              </a:spcBef>
              <a:spcAft>
                <a:spcPts val="0"/>
              </a:spcAft>
              <a:buSzPts val="1806"/>
              <a:buFont typeface="Arial"/>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Experimental evaluations show the method outperforms alternative methods by 98%, despite dataset limitations</a:t>
            </a:r>
            <a:endParaRPr lang="en-US" sz="1400" b="0" i="0" u="none" strike="noStrike" cap="none" dirty="0">
              <a:solidFill>
                <a:schemeClr val="tx2">
                  <a:lumMod val="10000"/>
                </a:schemeClr>
              </a:solidFill>
              <a:latin typeface="Times New Roman" pitchFamily="18" charset="0"/>
              <a:ea typeface="+mn-ea"/>
              <a:cs typeface="Times New Roman" pitchFamily="18" charset="0"/>
              <a:sym typeface="Arial"/>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7</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18150" y="526375"/>
            <a:ext cx="2637000" cy="431982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dirty="0">
                <a:solidFill>
                  <a:schemeClr val="tx2">
                    <a:lumMod val="10000"/>
                  </a:schemeClr>
                </a:solidFill>
                <a:latin typeface="Times New Roman" panose="02020603050405020304" pitchFamily="18" charset="0"/>
                <a:cs typeface="Times New Roman" panose="02020603050405020304" pitchFamily="18" charset="0"/>
              </a:rPr>
              <a:t>The Applications of Metaheuristics for Human Activity Recognition</a:t>
            </a:r>
          </a:p>
          <a:p>
            <a:pPr marL="0" indent="0">
              <a:spcBef>
                <a:spcPts val="0"/>
              </a:spcBef>
            </a:pPr>
            <a:r>
              <a:rPr lang="en-US" sz="1400" dirty="0">
                <a:solidFill>
                  <a:srgbClr val="000000"/>
                </a:solidFill>
                <a:latin typeface="Arial"/>
                <a:ea typeface="Arial"/>
                <a:cs typeface="Arial"/>
                <a:sym typeface="Arial"/>
              </a:rPr>
              <a:t>[5]</a:t>
            </a:r>
          </a:p>
          <a:p>
            <a:pPr marL="285750" lvl="0" indent="-171450" algn="ctr" rtl="0">
              <a:lnSpc>
                <a:spcPct val="100000"/>
              </a:lnSpc>
              <a:spcBef>
                <a:spcPts val="0"/>
              </a:spcBef>
              <a:spcAft>
                <a:spcPts val="0"/>
              </a:spcAft>
              <a:buSzPts val="1800"/>
              <a:buFont typeface="Arial"/>
              <a:buNone/>
            </a:pPr>
            <a:endParaRPr sz="1400" dirty="0">
              <a:solidFill>
                <a:schemeClr val="tx2">
                  <a:lumMod val="10000"/>
                </a:schemeClr>
              </a:solidFill>
              <a:latin typeface="Times New Roman" panose="02020603050405020304" pitchFamily="18" charset="0"/>
              <a:ea typeface="Arial"/>
              <a:cs typeface="Times New Roman" panose="02020603050405020304" pitchFamily="18" charset="0"/>
              <a:sym typeface="Arial"/>
            </a:endParaRPr>
          </a:p>
          <a:p>
            <a:pPr marL="285750" lvl="0" indent="-241300" algn="just" rtl="0">
              <a:lnSpc>
                <a:spcPct val="115000"/>
              </a:lnSpc>
              <a:spcBef>
                <a:spcPts val="0"/>
              </a:spcBef>
              <a:spcAft>
                <a:spcPts val="0"/>
              </a:spcAft>
              <a:buSzPts val="1100"/>
              <a:buFont typeface="Arial"/>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Ahmed m </a:t>
            </a:r>
            <a:r>
              <a:rPr lang="en-US" sz="1400" dirty="0" err="1">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helmi</a:t>
            </a:r>
            <a:r>
              <a:rPr lang="en-US" sz="1400" dirty="0">
                <a:solidFill>
                  <a:schemeClr val="tx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et al. discusses the use of metaheuristics optimization algorithms in fall detection the use of sensor data</a:t>
            </a:r>
            <a:r>
              <a:rPr lang="en-US" sz="1400" b="0" i="0" u="none" strike="noStrike" cap="none" dirty="0">
                <a:solidFill>
                  <a:schemeClr val="tx2">
                    <a:lumMod val="10000"/>
                  </a:schemeClr>
                </a:solidFill>
                <a:latin typeface="Times New Roman" panose="02020603050405020304" pitchFamily="18" charset="0"/>
                <a:ea typeface="+mn-ea"/>
                <a:cs typeface="Times New Roman" pitchFamily="18" charset="0"/>
                <a:sym typeface="Arial"/>
              </a:rPr>
              <a:t>. </a:t>
            </a:r>
            <a:endParaRPr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285750" lvl="0" indent="-260350" algn="just" rtl="0">
              <a:lnSpc>
                <a:spcPct val="115000"/>
              </a:lnSpc>
              <a:spcBef>
                <a:spcPts val="0"/>
              </a:spcBef>
              <a:spcAft>
                <a:spcPts val="0"/>
              </a:spcAft>
              <a:buClr>
                <a:srgbClr val="000000"/>
              </a:buClr>
              <a:buSzPts val="1400"/>
              <a:buFont typeface="Roboto Slab"/>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The study used seven datasets and extensive experiments using SVM and RF classifiers. </a:t>
            </a:r>
            <a:endParaRPr sz="1400" dirty="0">
              <a:solidFill>
                <a:schemeClr val="tx2">
                  <a:lumMod val="10000"/>
                </a:schemeClr>
              </a:solidFill>
              <a:latin typeface="Times New Roman" panose="02020603050405020304" pitchFamily="18" charset="0"/>
              <a:ea typeface="Roboto Slab"/>
              <a:cs typeface="Times New Roman" panose="02020603050405020304" pitchFamily="18" charset="0"/>
              <a:sym typeface="Roboto Slab"/>
            </a:endParaRPr>
          </a:p>
          <a:p>
            <a:pPr marL="0" lvl="0" indent="0" algn="just" rtl="0">
              <a:lnSpc>
                <a:spcPct val="100000"/>
              </a:lnSpc>
              <a:spcBef>
                <a:spcPts val="0"/>
              </a:spcBef>
              <a:spcAft>
                <a:spcPts val="0"/>
              </a:spcAft>
              <a:buNone/>
            </a:pPr>
            <a:endParaRPr sz="1400" dirty="0">
              <a:solidFill>
                <a:srgbClr val="000000"/>
              </a:solidFill>
              <a:latin typeface="Roboto Slab"/>
              <a:ea typeface="Roboto Slab"/>
              <a:cs typeface="Roboto Slab"/>
              <a:sym typeface="Roboto Slab"/>
            </a:endParaRPr>
          </a:p>
          <a:p>
            <a:pPr marL="0" lvl="0" indent="0" algn="just" rtl="0">
              <a:lnSpc>
                <a:spcPct val="100000"/>
              </a:lnSpc>
              <a:spcBef>
                <a:spcPts val="0"/>
              </a:spcBef>
              <a:spcAft>
                <a:spcPts val="0"/>
              </a:spcAft>
              <a:buSzPts val="1800"/>
              <a:buNone/>
            </a:pPr>
            <a:endParaRPr sz="1500" dirty="0">
              <a:solidFill>
                <a:srgbClr val="000000"/>
              </a:solidFill>
              <a:latin typeface="Roboto Slab"/>
              <a:ea typeface="Roboto Slab"/>
              <a:cs typeface="Roboto Slab"/>
              <a:sym typeface="Roboto Slab"/>
            </a:endParaRPr>
          </a:p>
          <a:p>
            <a:pPr marL="0" lvl="0" indent="0" algn="l" rtl="0">
              <a:lnSpc>
                <a:spcPct val="100000"/>
              </a:lnSpc>
              <a:spcBef>
                <a:spcPts val="360"/>
              </a:spcBef>
              <a:spcAft>
                <a:spcPts val="0"/>
              </a:spcAft>
              <a:buSzPts val="1800"/>
              <a:buNone/>
            </a:pPr>
            <a:endParaRPr dirty="0"/>
          </a:p>
        </p:txBody>
      </p:sp>
      <p:sp>
        <p:nvSpPr>
          <p:cNvPr id="184" name="Google Shape;184;p28"/>
          <p:cNvSpPr txBox="1">
            <a:spLocks noGrp="1"/>
          </p:cNvSpPr>
          <p:nvPr>
            <p:ph type="body" idx="4294967295"/>
          </p:nvPr>
        </p:nvSpPr>
        <p:spPr>
          <a:xfrm>
            <a:off x="6136050" y="526374"/>
            <a:ext cx="2548800" cy="431994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85750" indent="-108839" algn="ctr">
              <a:spcBef>
                <a:spcPts val="0"/>
              </a:spcBef>
              <a:buSzPts val="2786"/>
              <a:buNone/>
            </a:pPr>
            <a:r>
              <a:rPr lang="en-US" sz="1800" b="1" dirty="0">
                <a:solidFill>
                  <a:schemeClr val="tx2">
                    <a:lumMod val="10000"/>
                  </a:schemeClr>
                </a:solidFill>
                <a:latin typeface="Times New Roman" panose="02020603050405020304" pitchFamily="18" charset="0"/>
                <a:cs typeface="Times New Roman" panose="02020603050405020304" pitchFamily="18" charset="0"/>
              </a:rPr>
              <a:t>Particle Swarm Optimization of Convolutional Neural Networks for Human Activity Prediction </a:t>
            </a:r>
          </a:p>
          <a:p>
            <a:pPr marL="285750" indent="-108839" algn="ctr">
              <a:spcBef>
                <a:spcPts val="0"/>
              </a:spcBef>
              <a:buSzPts val="2786"/>
              <a:buNone/>
            </a:pPr>
            <a:r>
              <a:rPr lang="en" sz="1400" dirty="0">
                <a:solidFill>
                  <a:srgbClr val="000000"/>
                </a:solidFill>
                <a:latin typeface="Arial"/>
                <a:ea typeface="Arial"/>
                <a:cs typeface="Arial"/>
                <a:sym typeface="Arial"/>
              </a:rPr>
              <a:t>[6]</a:t>
            </a:r>
            <a:endParaRPr sz="1400" dirty="0">
              <a:solidFill>
                <a:srgbClr val="000000"/>
              </a:solidFill>
              <a:latin typeface="Arial"/>
              <a:ea typeface="Arial"/>
              <a:cs typeface="Arial"/>
              <a:sym typeface="Arial"/>
            </a:endParaRPr>
          </a:p>
          <a:p>
            <a:pPr marL="285750" indent="-285750" algn="just">
              <a:spcBef>
                <a:spcPts val="0"/>
              </a:spcBef>
              <a:buSzPts val="1806"/>
            </a:pPr>
            <a:r>
              <a:rPr lang="en-US" sz="1400" dirty="0">
                <a:solidFill>
                  <a:srgbClr val="252525"/>
                </a:solidFill>
                <a:effectLst/>
                <a:latin typeface="Times New Roman" panose="02020603050405020304" pitchFamily="18" charset="0"/>
                <a:ea typeface="Times New Roman" panose="02020603050405020304" pitchFamily="18" charset="0"/>
              </a:rPr>
              <a:t>The study explores the applications of HAR in various fields, particularly Sensor Based and aims to optimize parameters for generalization to other activity recognition tasks</a:t>
            </a:r>
            <a:r>
              <a:rPr lang="en-US" sz="1400" dirty="0">
                <a:solidFill>
                  <a:schemeClr val="tx2">
                    <a:lumMod val="10000"/>
                  </a:schemeClr>
                </a:solidFill>
                <a:effectLst/>
                <a:latin typeface="Times New Roman" pitchFamily="18" charset="0"/>
                <a:ea typeface="+mn-ea"/>
                <a:cs typeface="Times New Roman" pitchFamily="18" charset="0"/>
                <a:sym typeface="Arial"/>
              </a:rPr>
              <a:t>.</a:t>
            </a:r>
            <a:endParaRPr lang="en-US" sz="1400" b="0" i="0" u="none" strike="noStrike" cap="none" dirty="0">
              <a:solidFill>
                <a:schemeClr val="tx2">
                  <a:lumMod val="10000"/>
                </a:schemeClr>
              </a:solidFill>
              <a:latin typeface="Times New Roman" pitchFamily="18" charset="0"/>
              <a:ea typeface="+mn-ea"/>
              <a:cs typeface="Times New Roman" pitchFamily="18" charset="0"/>
              <a:sym typeface="Arial"/>
            </a:endParaRPr>
          </a:p>
          <a:p>
            <a:pPr marL="285750" indent="-285750" algn="just">
              <a:spcBef>
                <a:spcPts val="0"/>
              </a:spcBef>
              <a:buSzPts val="1806"/>
            </a:pPr>
            <a:r>
              <a:rPr lang="en-US" sz="1400" dirty="0">
                <a:solidFill>
                  <a:srgbClr val="252525"/>
                </a:solidFill>
                <a:effectLst/>
                <a:latin typeface="Times New Roman" panose="02020603050405020304" pitchFamily="18" charset="0"/>
                <a:ea typeface="Times New Roman" panose="02020603050405020304" pitchFamily="18" charset="0"/>
              </a:rPr>
              <a:t>The PSO-CNN algorithm achieved an accuracy of 93.64%, with SVM being the best classifier</a:t>
            </a: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 </a:t>
            </a:r>
            <a:endParaRPr sz="1400" dirty="0">
              <a:solidFill>
                <a:srgbClr val="000000"/>
              </a:solidFill>
              <a:latin typeface="Roboto Slab"/>
              <a:ea typeface="Roboto Slab"/>
              <a:cs typeface="Roboto Slab"/>
              <a:sym typeface="Roboto Slab"/>
            </a:endParaRPr>
          </a:p>
          <a:p>
            <a:pPr marL="457200" lvl="0" indent="0" algn="just" rtl="0">
              <a:lnSpc>
                <a:spcPct val="100000"/>
              </a:lnSpc>
              <a:spcBef>
                <a:spcPts val="0"/>
              </a:spcBef>
              <a:spcAft>
                <a:spcPts val="0"/>
              </a:spcAft>
              <a:buNone/>
            </a:pPr>
            <a:endParaRPr sz="2900" dirty="0"/>
          </a:p>
        </p:txBody>
      </p:sp>
      <p:sp>
        <p:nvSpPr>
          <p:cNvPr id="185" name="Google Shape;185;p28"/>
          <p:cNvSpPr txBox="1">
            <a:spLocks noGrp="1"/>
          </p:cNvSpPr>
          <p:nvPr>
            <p:ph type="body" idx="4294967295"/>
          </p:nvPr>
        </p:nvSpPr>
        <p:spPr>
          <a:xfrm>
            <a:off x="500250" y="526500"/>
            <a:ext cx="2668800" cy="431982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ctr">
              <a:spcBef>
                <a:spcPts val="0"/>
              </a:spcBef>
              <a:buNone/>
            </a:pPr>
            <a:r>
              <a:rPr lang="en-US" sz="1800" b="1" dirty="0">
                <a:solidFill>
                  <a:schemeClr val="tx2">
                    <a:lumMod val="10000"/>
                  </a:schemeClr>
                </a:solidFill>
                <a:latin typeface="Times New Roman" panose="02020603050405020304" pitchFamily="18" charset="0"/>
                <a:cs typeface="Times New Roman" panose="02020603050405020304" pitchFamily="18" charset="0"/>
              </a:rPr>
              <a:t>Particle Swarm Optimization Algorithm and Its Applications: A Systematic Review</a:t>
            </a:r>
          </a:p>
          <a:p>
            <a:pPr marL="0" indent="0" algn="ctr">
              <a:spcBef>
                <a:spcPts val="0"/>
              </a:spcBef>
              <a:buNone/>
            </a:pPr>
            <a:r>
              <a:rPr lang="en" sz="1400" dirty="0">
                <a:solidFill>
                  <a:srgbClr val="000000"/>
                </a:solidFill>
                <a:latin typeface="Arial"/>
                <a:ea typeface="Arial"/>
                <a:cs typeface="Arial"/>
                <a:sym typeface="Arial"/>
              </a:rPr>
              <a:t>[4]</a:t>
            </a:r>
          </a:p>
          <a:p>
            <a:pPr marL="0" indent="0" algn="ctr">
              <a:spcBef>
                <a:spcPts val="0"/>
              </a:spcBef>
              <a:buNone/>
            </a:pPr>
            <a:endParaRPr sz="1400" dirty="0">
              <a:solidFill>
                <a:srgbClr val="000000"/>
              </a:solidFill>
              <a:latin typeface="Arial"/>
              <a:ea typeface="Arial"/>
              <a:cs typeface="Arial"/>
              <a:sym typeface="Arial"/>
            </a:endParaRPr>
          </a:p>
          <a:p>
            <a:pPr marL="285750" lvl="0" indent="-285750" algn="just" rtl="0">
              <a:lnSpc>
                <a:spcPct val="115000"/>
              </a:lnSpc>
              <a:spcBef>
                <a:spcPts val="0"/>
              </a:spcBef>
              <a:spcAft>
                <a:spcPts val="0"/>
              </a:spcAft>
              <a:buSzPts val="1806"/>
              <a:buFont typeface="Arial"/>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Ahmed G. Gad</a:t>
            </a:r>
            <a:r>
              <a:rPr lang="en-US" sz="1400" spc="5" dirty="0">
                <a:solidFill>
                  <a:schemeClr val="tx2">
                    <a:lumMod val="10000"/>
                  </a:schemeClr>
                </a:solidFill>
                <a:effectLst/>
                <a:latin typeface="Times New Roman" panose="02020603050405020304" pitchFamily="18" charset="0"/>
                <a:ea typeface="Times New Roman" panose="02020603050405020304" pitchFamily="18" charset="0"/>
              </a:rPr>
              <a:t> </a:t>
            </a:r>
            <a:r>
              <a:rPr lang="en-US" sz="1400" dirty="0">
                <a:solidFill>
                  <a:schemeClr val="tx2">
                    <a:lumMod val="10000"/>
                  </a:schemeClr>
                </a:solidFill>
                <a:effectLst/>
                <a:latin typeface="Times New Roman" panose="02020603050405020304" pitchFamily="18" charset="0"/>
                <a:ea typeface="Times New Roman" panose="02020603050405020304" pitchFamily="18" charset="0"/>
              </a:rPr>
              <a:t>presents a reviews 2,140 Particle Swarm Optimization (PSO) methods and applications, revealing the general approach dominates industrial, environmental, smart city, healthcare, and commercial applications, with electrical engineering approaches having the highest</a:t>
            </a: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 </a:t>
            </a:r>
            <a:endParaRPr sz="1400" dirty="0">
              <a:solidFill>
                <a:schemeClr val="tx2">
                  <a:lumMod val="10000"/>
                </a:schemeClr>
              </a:solidFill>
              <a:latin typeface="Roboto Slab"/>
              <a:ea typeface="Roboto Slab"/>
              <a:cs typeface="Roboto Slab"/>
              <a:sym typeface="Roboto Slab"/>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8</a:t>
            </a:fld>
            <a:endParaRPr dirty="0">
              <a:solidFill>
                <a:srgbClr val="222222"/>
              </a:solidFill>
            </a:endParaRPr>
          </a:p>
        </p:txBody>
      </p:sp>
    </p:spTree>
    <p:extLst>
      <p:ext uri="{BB962C8B-B14F-4D97-AF65-F5344CB8AC3E}">
        <p14:creationId xmlns:p14="http://schemas.microsoft.com/office/powerpoint/2010/main" val="2791639060"/>
      </p:ext>
    </p:extLst>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4443425" y="359750"/>
            <a:ext cx="2941500" cy="426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pPr>
            <a:r>
              <a:rPr lang="en-US" b="1" dirty="0">
                <a:solidFill>
                  <a:schemeClr val="tx2">
                    <a:lumMod val="10000"/>
                  </a:schemeClr>
                </a:solidFill>
                <a:latin typeface="Times New Roman" panose="02020603050405020304" pitchFamily="18" charset="0"/>
                <a:cs typeface="Times New Roman" panose="02020603050405020304" pitchFamily="18" charset="0"/>
              </a:rPr>
              <a:t>Particle Swarm Optimization: Basic Concepts, Variants and Applications in Power Systems</a:t>
            </a:r>
          </a:p>
          <a:p>
            <a:pPr marL="0" indent="0">
              <a:spcBef>
                <a:spcPts val="0"/>
              </a:spcBef>
            </a:pPr>
            <a:r>
              <a:rPr lang="en" sz="1400" dirty="0">
                <a:solidFill>
                  <a:srgbClr val="000000"/>
                </a:solidFill>
                <a:latin typeface="Arial"/>
                <a:ea typeface="Arial"/>
                <a:cs typeface="Arial"/>
                <a:sym typeface="Arial"/>
              </a:rPr>
              <a:t>[8]</a:t>
            </a:r>
            <a:endParaRPr sz="1400" dirty="0">
              <a:solidFill>
                <a:srgbClr val="000000"/>
              </a:solidFill>
              <a:latin typeface="Arial"/>
              <a:ea typeface="Arial"/>
              <a:cs typeface="Arial"/>
              <a:sym typeface="Arial"/>
            </a:endParaRPr>
          </a:p>
          <a:p>
            <a:pPr marL="0" lvl="0" indent="0" algn="ctr" rtl="0">
              <a:spcBef>
                <a:spcPts val="0"/>
              </a:spcBef>
              <a:spcAft>
                <a:spcPts val="0"/>
              </a:spcAft>
              <a:buSzPts val="1800"/>
              <a:buNone/>
            </a:pPr>
            <a:endParaRPr sz="1400" dirty="0">
              <a:solidFill>
                <a:srgbClr val="000000"/>
              </a:solidFill>
              <a:latin typeface="Arial"/>
              <a:ea typeface="Arial"/>
              <a:cs typeface="Arial"/>
              <a:sym typeface="Arial"/>
            </a:endParaRPr>
          </a:p>
          <a:p>
            <a:pPr marL="285750" lvl="0" indent="-260350" algn="just" rtl="0">
              <a:spcBef>
                <a:spcPts val="0"/>
              </a:spcBef>
              <a:spcAft>
                <a:spcPts val="0"/>
              </a:spcAft>
              <a:buClr>
                <a:srgbClr val="000000"/>
              </a:buClr>
              <a:buSzPts val="1400"/>
              <a:buFont typeface="Roboto Slab"/>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The paper provides an overview of PSO's basic concepts and applications in power systems-based optimization problems</a:t>
            </a:r>
            <a:r>
              <a:rPr lang="en" sz="1400" dirty="0">
                <a:solidFill>
                  <a:schemeClr val="tx2">
                    <a:lumMod val="10000"/>
                  </a:schemeClr>
                </a:solidFill>
                <a:latin typeface="Roboto Slab"/>
                <a:ea typeface="Roboto Slab"/>
                <a:cs typeface="Roboto Slab"/>
                <a:sym typeface="Roboto Slab"/>
              </a:rPr>
              <a:t>.</a:t>
            </a:r>
          </a:p>
          <a:p>
            <a:pPr marL="25400" lvl="0" indent="0" algn="just" rtl="0">
              <a:spcBef>
                <a:spcPts val="0"/>
              </a:spcBef>
              <a:spcAft>
                <a:spcPts val="0"/>
              </a:spcAft>
              <a:buClr>
                <a:srgbClr val="000000"/>
              </a:buClr>
              <a:buSzPts val="1400"/>
            </a:pPr>
            <a:endParaRPr lang="en" sz="1400" dirty="0">
              <a:solidFill>
                <a:schemeClr val="tx2">
                  <a:lumMod val="10000"/>
                </a:schemeClr>
              </a:solidFill>
              <a:latin typeface="Roboto Slab"/>
              <a:ea typeface="Roboto Slab"/>
              <a:cs typeface="Roboto Slab"/>
              <a:sym typeface="Roboto Slab"/>
            </a:endParaRPr>
          </a:p>
          <a:p>
            <a:pPr marL="285750" lvl="0" indent="-260350" algn="just" rtl="0">
              <a:spcBef>
                <a:spcPts val="0"/>
              </a:spcBef>
              <a:spcAft>
                <a:spcPts val="0"/>
              </a:spcAft>
              <a:buClr>
                <a:srgbClr val="000000"/>
              </a:buClr>
              <a:buSzPts val="1400"/>
              <a:buFont typeface="Roboto Slab"/>
              <a:buChar char="●"/>
            </a:pPr>
            <a:r>
              <a:rPr lang="en-US" sz="1400" dirty="0">
                <a:solidFill>
                  <a:schemeClr val="tx2">
                    <a:lumMod val="10000"/>
                  </a:schemeClr>
                </a:solidFill>
                <a:effectLst/>
                <a:latin typeface="Times New Roman" panose="02020603050405020304" pitchFamily="18" charset="0"/>
                <a:ea typeface="Times New Roman" panose="02020603050405020304" pitchFamily="18" charset="0"/>
              </a:rPr>
              <a:t>PSO is an alternative solution for power systems, as classical analytical approaches may not be feasible due to the curse of dimensionality</a:t>
            </a: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a:t>
            </a:r>
            <a:endParaRPr sz="1400" dirty="0">
              <a:solidFill>
                <a:schemeClr val="tx2">
                  <a:lumMod val="10000"/>
                </a:schemeClr>
              </a:solidFill>
              <a:latin typeface="Roboto Slab"/>
              <a:ea typeface="Roboto Slab"/>
              <a:cs typeface="Roboto Slab"/>
              <a:sym typeface="Roboto Slab"/>
            </a:endParaRPr>
          </a:p>
          <a:p>
            <a:pPr marL="0" lvl="0" indent="0" algn="just" rtl="0">
              <a:lnSpc>
                <a:spcPct val="115000"/>
              </a:lnSpc>
              <a:spcBef>
                <a:spcPts val="0"/>
              </a:spcBef>
              <a:spcAft>
                <a:spcPts val="0"/>
              </a:spcAft>
              <a:buNone/>
            </a:pPr>
            <a:endParaRPr sz="1400" dirty="0">
              <a:solidFill>
                <a:srgbClr val="000000"/>
              </a:solidFill>
              <a:latin typeface="Roboto Slab"/>
              <a:ea typeface="Roboto Slab"/>
              <a:cs typeface="Roboto Slab"/>
              <a:sym typeface="Roboto Slab"/>
            </a:endParaRPr>
          </a:p>
        </p:txBody>
      </p:sp>
      <p:graphicFrame>
        <p:nvGraphicFramePr>
          <p:cNvPr id="193" name="Google Shape;193;p29"/>
          <p:cNvGraphicFramePr/>
          <p:nvPr>
            <p:extLst>
              <p:ext uri="{D42A27DB-BD31-4B8C-83A1-F6EECF244321}">
                <p14:modId xmlns:p14="http://schemas.microsoft.com/office/powerpoint/2010/main" val="4138696110"/>
              </p:ext>
            </p:extLst>
          </p:nvPr>
        </p:nvGraphicFramePr>
        <p:xfrm>
          <a:off x="1236735" y="359799"/>
          <a:ext cx="2969050" cy="4269600"/>
        </p:xfrm>
        <a:graphic>
          <a:graphicData uri="http://schemas.openxmlformats.org/drawingml/2006/table">
            <a:tbl>
              <a:tblPr>
                <a:noFill/>
                <a:tableStyleId>{71104F08-AA8B-428F-A65D-A1820FABF742}</a:tableStyleId>
              </a:tblPr>
              <a:tblGrid>
                <a:gridCol w="2969050">
                  <a:extLst>
                    <a:ext uri="{9D8B030D-6E8A-4147-A177-3AD203B41FA5}">
                      <a16:colId xmlns:a16="http://schemas.microsoft.com/office/drawing/2014/main" val="20000"/>
                    </a:ext>
                  </a:extLst>
                </a:gridCol>
              </a:tblGrid>
              <a:tr h="4269600">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latin typeface="Times New Roman" panose="02020603050405020304" pitchFamily="18" charset="0"/>
                          <a:cs typeface="Times New Roman" panose="02020603050405020304" pitchFamily="18" charset="0"/>
                        </a:rPr>
                        <a:t>Particle Swarm Optimization With Probability Sequence for Global Optimization </a:t>
                      </a: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 sz="1400" u="none" strike="noStrike" cap="none" dirty="0"/>
                        <a:t>[7]</a:t>
                      </a:r>
                      <a:endParaRPr sz="1400" u="none" strike="noStrike" cap="none" dirty="0"/>
                    </a:p>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p>
                      <a:pPr marL="285750" marR="0" lvl="0" indent="-260350" algn="just" rtl="0">
                        <a:lnSpc>
                          <a:spcPct val="100000"/>
                        </a:lnSpc>
                        <a:spcBef>
                          <a:spcPts val="1000"/>
                        </a:spcBef>
                        <a:spcAft>
                          <a:spcPts val="0"/>
                        </a:spcAft>
                        <a:buSzPts val="1400"/>
                        <a:buFont typeface="Roboto Slab"/>
                        <a:buChar cha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Umar Shoaib et al. introduces a new method for initializing populations in Particle Swarm Optimization using probability distribution</a:t>
                      </a:r>
                      <a:r>
                        <a:rPr lang="en-US" sz="1400" u="none" dirty="0">
                          <a:latin typeface="Times New Roman" pitchFamily="18" charset="0"/>
                          <a:cs typeface="Times New Roman" pitchFamily="18" charset="0"/>
                        </a:rPr>
                        <a:t>. </a:t>
                      </a:r>
                    </a:p>
                    <a:p>
                      <a:pPr marL="285750" marR="0" lvl="0" indent="-260350" algn="just" rtl="0">
                        <a:lnSpc>
                          <a:spcPct val="100000"/>
                        </a:lnSpc>
                        <a:spcBef>
                          <a:spcPts val="1000"/>
                        </a:spcBef>
                        <a:spcAft>
                          <a:spcPts val="0"/>
                        </a:spcAft>
                        <a:buSzPts val="1400"/>
                        <a:buFont typeface="Roboto Slab"/>
                        <a:buChar cha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results show the perfectness and dominance of WI-PSO, outperforming other methods for training with ANN classifiers</a:t>
                      </a:r>
                      <a:r>
                        <a:rPr lang="en-US" sz="1400" b="0" i="0" u="none" strike="noStrike" cap="none" dirty="0">
                          <a:solidFill>
                            <a:srgbClr val="000000"/>
                          </a:solidFill>
                          <a:effectLst/>
                          <a:latin typeface="Arial"/>
                          <a:ea typeface="Arial"/>
                          <a:cs typeface="Arial"/>
                          <a:sym typeface="Arial"/>
                        </a:rPr>
                        <a:t>. </a:t>
                      </a:r>
                      <a:endParaRPr lang="en-US" sz="1400" u="none" dirty="0">
                        <a:latin typeface="Times New Roman" pitchFamily="18" charset="0"/>
                        <a:cs typeface="Times New Roman" pitchFamily="18" charset="0"/>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94" name="Google Shape;19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t>9</a:t>
            </a:fld>
            <a:endParaRPr>
              <a:solidFill>
                <a:srgbClr val="222222"/>
              </a:solidFill>
            </a:endParaRPr>
          </a:p>
        </p:txBody>
      </p:sp>
    </p:spTree>
  </p:cSld>
  <p:clrMapOvr>
    <a:masterClrMapping/>
  </p:clrMapOvr>
  <mc:AlternateContent xmlns:mc="http://schemas.openxmlformats.org/markup-compatibility/2006" xmlns:p14="http://schemas.microsoft.com/office/powerpoint/2010/main">
    <mc:Choice Requires="p14">
      <p:transition spd="slow" p14:dur="800">
        <p:wipe dir="r"/>
      </p:transition>
    </mc:Choice>
    <mc:Fallback xmlns="">
      <p:transition spd="slow">
        <p:wipe dir="r"/>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2057</TotalTime>
  <Words>2616</Words>
  <Application>Microsoft Office PowerPoint</Application>
  <PresentationFormat>On-screen Show (16:9)</PresentationFormat>
  <Paragraphs>216</Paragraphs>
  <Slides>26</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Söhne</vt:lpstr>
      <vt:lpstr>Impact</vt:lpstr>
      <vt:lpstr>Roboto Slab</vt:lpstr>
      <vt:lpstr>Lato</vt:lpstr>
      <vt:lpstr>Roboto Slab Medium</vt:lpstr>
      <vt:lpstr>Arial</vt:lpstr>
      <vt:lpstr>Wingdings</vt:lpstr>
      <vt:lpstr>Montserrat</vt:lpstr>
      <vt:lpstr>Times New Roman</vt:lpstr>
      <vt:lpstr>Fira Sans Extra Condensed</vt:lpstr>
      <vt:lpstr>Nixie One</vt:lpstr>
      <vt:lpstr>Simple Light</vt:lpstr>
      <vt:lpstr>Warwick template</vt:lpstr>
      <vt:lpstr>PowerPoint Presentation</vt:lpstr>
      <vt:lpstr>Introduction Literature Survey Research Gap Novelty Methodology Results Advantages and Limitations Conclusion</vt:lpstr>
      <vt:lpstr>PROBLEM STATEMENT</vt:lpstr>
      <vt:lpstr>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Block Diagram</vt:lpstr>
      <vt:lpstr>Dataset Collection</vt:lpstr>
      <vt:lpstr>Functional Diagram :</vt:lpstr>
      <vt:lpstr>PowerPoint Presentation</vt:lpstr>
      <vt:lpstr>PowerPoint Presentation</vt:lpstr>
      <vt:lpstr>Results</vt:lpstr>
      <vt:lpstr>Results</vt:lpstr>
      <vt:lpstr>Results</vt:lpstr>
      <vt:lpstr>PowerPoint Presentation</vt:lpstr>
      <vt:lpstr>PowerPoint Presentation</vt:lpstr>
      <vt:lpstr>PowerPoint Presentation</vt:lpstr>
      <vt:lpstr>PowerPoint Presentation</vt:lpstr>
      <vt:lpstr>PUBLICATION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Swapnil Patil</cp:lastModifiedBy>
  <cp:revision>48</cp:revision>
  <dcterms:modified xsi:type="dcterms:W3CDTF">2023-12-04T02:32:13Z</dcterms:modified>
</cp:coreProperties>
</file>